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sldIdLst>
    <p:sldId id="257" r:id="rId5"/>
    <p:sldId id="258" r:id="rId6"/>
    <p:sldId id="259" r:id="rId7"/>
    <p:sldId id="260" r:id="rId8"/>
    <p:sldId id="261" r:id="rId9"/>
    <p:sldId id="262" r:id="rId10"/>
    <p:sldId id="264" r:id="rId11"/>
    <p:sldId id="265" r:id="rId12"/>
    <p:sldId id="266" r:id="rId13"/>
    <p:sldId id="267" r:id="rId14"/>
    <p:sldId id="268" r:id="rId15"/>
    <p:sldId id="269" r:id="rId16"/>
    <p:sldId id="270" r:id="rId17"/>
    <p:sldId id="263" r:id="rId18"/>
    <p:sldId id="271" r:id="rId19"/>
    <p:sldId id="272" r:id="rId20"/>
    <p:sldId id="273" r:id="rId21"/>
    <p:sldId id="27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DB4E-B9FD-FFDA-927F-BB7447EC62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ADF390-9DE2-7D92-826A-D7876D4FAE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E25D7A-9D08-4EDE-AC4A-374B931F0AA5}"/>
              </a:ext>
            </a:extLst>
          </p:cNvPr>
          <p:cNvSpPr>
            <a:spLocks noGrp="1"/>
          </p:cNvSpPr>
          <p:nvPr>
            <p:ph type="dt" sz="half" idx="10"/>
          </p:nvPr>
        </p:nvSpPr>
        <p:spPr/>
        <p:txBody>
          <a:bodyPr/>
          <a:lstStyle/>
          <a:p>
            <a:fld id="{9184DA70-C731-4C70-880D-CCD4705E623C}" type="datetime1">
              <a:rPr lang="en-US" smtClean="0"/>
              <a:t>10/3/2023</a:t>
            </a:fld>
            <a:endParaRPr lang="en-US" dirty="0"/>
          </a:p>
        </p:txBody>
      </p:sp>
      <p:sp>
        <p:nvSpPr>
          <p:cNvPr id="5" name="Footer Placeholder 4">
            <a:extLst>
              <a:ext uri="{FF2B5EF4-FFF2-40B4-BE49-F238E27FC236}">
                <a16:creationId xmlns:a16="http://schemas.microsoft.com/office/drawing/2014/main" id="{F5A923EB-0F65-9E03-2386-57F969AB57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EF4ECC-39F1-3613-4C42-FA2F2562BEA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1724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C27DF-C5C5-B926-CF61-14665A7FB8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0A3D9A-A51A-747E-FDAE-23EA8E8F8A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89F70-A3DC-D8B2-E584-A77889095264}"/>
              </a:ext>
            </a:extLst>
          </p:cNvPr>
          <p:cNvSpPr>
            <a:spLocks noGrp="1"/>
          </p:cNvSpPr>
          <p:nvPr>
            <p:ph type="dt" sz="half" idx="10"/>
          </p:nvPr>
        </p:nvSpPr>
        <p:spPr/>
        <p:txBody>
          <a:bodyPr/>
          <a:lstStyle/>
          <a:p>
            <a:fld id="{B612A279-0833-481D-8C56-F67FD0AC6C50}" type="datetime1">
              <a:rPr lang="en-US" smtClean="0"/>
              <a:t>10/3/2023</a:t>
            </a:fld>
            <a:endParaRPr lang="en-US" dirty="0"/>
          </a:p>
        </p:txBody>
      </p:sp>
      <p:sp>
        <p:nvSpPr>
          <p:cNvPr id="5" name="Footer Placeholder 4">
            <a:extLst>
              <a:ext uri="{FF2B5EF4-FFF2-40B4-BE49-F238E27FC236}">
                <a16:creationId xmlns:a16="http://schemas.microsoft.com/office/drawing/2014/main" id="{56041C5F-234F-0BD8-EA1B-2EBA473F459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A2A20F-D02D-4A29-F0BA-21604AFB0B6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3148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8A7BFF-5012-2B7E-A80D-144664D521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665E83-98A2-FD51-8EE0-EF445B2EF0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70BF5-CC62-03F7-6F76-A1A7CB33BB38}"/>
              </a:ext>
            </a:extLst>
          </p:cNvPr>
          <p:cNvSpPr>
            <a:spLocks noGrp="1"/>
          </p:cNvSpPr>
          <p:nvPr>
            <p:ph type="dt" sz="half" idx="10"/>
          </p:nvPr>
        </p:nvSpPr>
        <p:spPr/>
        <p:txBody>
          <a:bodyPr/>
          <a:lstStyle/>
          <a:p>
            <a:fld id="{6587DA83-5663-4C9C-B9AA-0B40A3DAFF81}" type="datetime1">
              <a:rPr lang="en-US" smtClean="0"/>
              <a:t>10/3/2023</a:t>
            </a:fld>
            <a:endParaRPr lang="en-US" dirty="0"/>
          </a:p>
        </p:txBody>
      </p:sp>
      <p:sp>
        <p:nvSpPr>
          <p:cNvPr id="5" name="Footer Placeholder 4">
            <a:extLst>
              <a:ext uri="{FF2B5EF4-FFF2-40B4-BE49-F238E27FC236}">
                <a16:creationId xmlns:a16="http://schemas.microsoft.com/office/drawing/2014/main" id="{7051BFDB-C253-E420-711B-8CE058F0FF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557429-CAE5-5C3C-F1B3-C8257FD53D7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8681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B97C1-9A32-B8CE-5FD7-2FA5BB592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3138E5-6C37-462E-3E10-9ECCA3DA0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F88CD-77C1-6F9F-632F-C65FF5DD6B7A}"/>
              </a:ext>
            </a:extLst>
          </p:cNvPr>
          <p:cNvSpPr>
            <a:spLocks noGrp="1"/>
          </p:cNvSpPr>
          <p:nvPr>
            <p:ph type="dt" sz="half" idx="10"/>
          </p:nvPr>
        </p:nvSpPr>
        <p:spPr/>
        <p:txBody>
          <a:bodyPr/>
          <a:lstStyle/>
          <a:p>
            <a:fld id="{4BE1D723-8F53-4F53-90B0-1982A396982E}" type="datetime1">
              <a:rPr lang="en-US" smtClean="0"/>
              <a:t>10/3/2023</a:t>
            </a:fld>
            <a:endParaRPr lang="en-US" dirty="0"/>
          </a:p>
        </p:txBody>
      </p:sp>
      <p:sp>
        <p:nvSpPr>
          <p:cNvPr id="5" name="Footer Placeholder 4">
            <a:extLst>
              <a:ext uri="{FF2B5EF4-FFF2-40B4-BE49-F238E27FC236}">
                <a16:creationId xmlns:a16="http://schemas.microsoft.com/office/drawing/2014/main" id="{5AABCE47-76CF-5400-0726-E41D0D6C5EA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775F56-C83F-E4CC-C499-CDF7CD6FF8C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39788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BB06C-F4B1-C0D5-556F-C66826210A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699897-26A6-73A9-7050-A49F838BA7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087886-7997-2B9E-CDEC-77354D64CC81}"/>
              </a:ext>
            </a:extLst>
          </p:cNvPr>
          <p:cNvSpPr>
            <a:spLocks noGrp="1"/>
          </p:cNvSpPr>
          <p:nvPr>
            <p:ph type="dt" sz="half" idx="10"/>
          </p:nvPr>
        </p:nvSpPr>
        <p:spPr/>
        <p:txBody>
          <a:bodyPr/>
          <a:lstStyle/>
          <a:p>
            <a:fld id="{97669AF7-7BEB-44E4-9852-375E34362B5B}" type="datetime1">
              <a:rPr lang="en-US" smtClean="0"/>
              <a:t>10/3/2023</a:t>
            </a:fld>
            <a:endParaRPr lang="en-US" dirty="0"/>
          </a:p>
        </p:txBody>
      </p:sp>
      <p:sp>
        <p:nvSpPr>
          <p:cNvPr id="5" name="Footer Placeholder 4">
            <a:extLst>
              <a:ext uri="{FF2B5EF4-FFF2-40B4-BE49-F238E27FC236}">
                <a16:creationId xmlns:a16="http://schemas.microsoft.com/office/drawing/2014/main" id="{0A1462CE-E3D8-93D5-E004-446A761C88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DB0A0D-3B7E-4846-90F8-FB447AC1106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38264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7BEC-6772-4151-1ECC-08ADC45880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85214B-6F2C-8191-B3BF-998EBB95FE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C68220-B4B6-12BF-AA1D-2C91C91907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7A7DAB-60A9-910D-B483-37D395BD1DFE}"/>
              </a:ext>
            </a:extLst>
          </p:cNvPr>
          <p:cNvSpPr>
            <a:spLocks noGrp="1"/>
          </p:cNvSpPr>
          <p:nvPr>
            <p:ph type="dt" sz="half" idx="10"/>
          </p:nvPr>
        </p:nvSpPr>
        <p:spPr/>
        <p:txBody>
          <a:bodyPr/>
          <a:lstStyle/>
          <a:p>
            <a:fld id="{BAAAC38D-0552-4C82-B593-E6124DFADBE2}" type="datetime1">
              <a:rPr lang="en-US" smtClean="0"/>
              <a:t>10/3/2023</a:t>
            </a:fld>
            <a:endParaRPr lang="en-US" dirty="0"/>
          </a:p>
        </p:txBody>
      </p:sp>
      <p:sp>
        <p:nvSpPr>
          <p:cNvPr id="6" name="Footer Placeholder 5">
            <a:extLst>
              <a:ext uri="{FF2B5EF4-FFF2-40B4-BE49-F238E27FC236}">
                <a16:creationId xmlns:a16="http://schemas.microsoft.com/office/drawing/2014/main" id="{5632FC13-5E96-6669-D3F4-1E3A7DD111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ED7A660-7865-347E-602A-523E30FACA0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4966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7C32-9E32-8DE0-AC3B-67C602FA17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087EED-B36E-1F60-FDB4-62F8FE7DCC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71FA3F-BBBC-D5AA-04A0-10F8EA9789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8F1143-A3B9-CBC1-889B-70B9F4C6E3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FE3475-F235-ED28-2EA9-2B09D13D0E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194946-344C-04E1-9EFE-8DAD763D5233}"/>
              </a:ext>
            </a:extLst>
          </p:cNvPr>
          <p:cNvSpPr>
            <a:spLocks noGrp="1"/>
          </p:cNvSpPr>
          <p:nvPr>
            <p:ph type="dt" sz="half" idx="10"/>
          </p:nvPr>
        </p:nvSpPr>
        <p:spPr/>
        <p:txBody>
          <a:bodyPr/>
          <a:lstStyle/>
          <a:p>
            <a:fld id="{D9DF0F1C-5577-4ACB-BB62-DF8F3C494C7E}" type="datetime1">
              <a:rPr lang="en-US" smtClean="0"/>
              <a:t>10/3/2023</a:t>
            </a:fld>
            <a:endParaRPr lang="en-US" dirty="0"/>
          </a:p>
        </p:txBody>
      </p:sp>
      <p:sp>
        <p:nvSpPr>
          <p:cNvPr id="8" name="Footer Placeholder 7">
            <a:extLst>
              <a:ext uri="{FF2B5EF4-FFF2-40B4-BE49-F238E27FC236}">
                <a16:creationId xmlns:a16="http://schemas.microsoft.com/office/drawing/2014/main" id="{CF67C92F-7021-B191-8D80-8D8359B2627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651A360-6D05-76E8-2800-D21B61D5743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0681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CF06C-1FA5-B2BF-1F3D-0661634393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8622D56-997E-F0F9-4755-C19FABBA14C5}"/>
              </a:ext>
            </a:extLst>
          </p:cNvPr>
          <p:cNvSpPr>
            <a:spLocks noGrp="1"/>
          </p:cNvSpPr>
          <p:nvPr>
            <p:ph type="dt" sz="half" idx="10"/>
          </p:nvPr>
        </p:nvSpPr>
        <p:spPr/>
        <p:txBody>
          <a:bodyPr/>
          <a:lstStyle/>
          <a:p>
            <a:fld id="{1775B394-D9F9-4F0C-B15D-605F45CB9E9F}" type="datetime1">
              <a:rPr lang="en-US" smtClean="0"/>
              <a:t>10/3/2023</a:t>
            </a:fld>
            <a:endParaRPr lang="en-US" dirty="0"/>
          </a:p>
        </p:txBody>
      </p:sp>
      <p:sp>
        <p:nvSpPr>
          <p:cNvPr id="4" name="Footer Placeholder 3">
            <a:extLst>
              <a:ext uri="{FF2B5EF4-FFF2-40B4-BE49-F238E27FC236}">
                <a16:creationId xmlns:a16="http://schemas.microsoft.com/office/drawing/2014/main" id="{849A7DFC-4DC0-512A-E654-6CCA5DEA4EB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20B6FD2-0F3C-5C84-728C-7B52D2637AD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0091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745434-3E12-E2CE-1B4D-799AED4133A8}"/>
              </a:ext>
            </a:extLst>
          </p:cNvPr>
          <p:cNvSpPr>
            <a:spLocks noGrp="1"/>
          </p:cNvSpPr>
          <p:nvPr>
            <p:ph type="dt" sz="half" idx="10"/>
          </p:nvPr>
        </p:nvSpPr>
        <p:spPr/>
        <p:txBody>
          <a:bodyPr/>
          <a:lstStyle/>
          <a:p>
            <a:fld id="{39667345-2558-425A-8533-9BFDBCE15005}" type="datetime1">
              <a:rPr lang="en-US" smtClean="0"/>
              <a:t>10/3/2023</a:t>
            </a:fld>
            <a:endParaRPr lang="en-US" dirty="0"/>
          </a:p>
        </p:txBody>
      </p:sp>
      <p:sp>
        <p:nvSpPr>
          <p:cNvPr id="3" name="Footer Placeholder 2">
            <a:extLst>
              <a:ext uri="{FF2B5EF4-FFF2-40B4-BE49-F238E27FC236}">
                <a16:creationId xmlns:a16="http://schemas.microsoft.com/office/drawing/2014/main" id="{E243608D-A034-A65E-5EBC-0513915852A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DD55C9-9AC8-67E3-D8BF-9F0CA4244C2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64435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99320-89D7-1BDB-81D8-A00E3FCA0C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B686E6-8DB9-1164-5254-F9CDBB164B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AC37E9-9466-3739-63A5-E67DEDA3A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759352-8714-311E-BB2D-0048D9F42FF3}"/>
              </a:ext>
            </a:extLst>
          </p:cNvPr>
          <p:cNvSpPr>
            <a:spLocks noGrp="1"/>
          </p:cNvSpPr>
          <p:nvPr>
            <p:ph type="dt" sz="half" idx="10"/>
          </p:nvPr>
        </p:nvSpPr>
        <p:spPr/>
        <p:txBody>
          <a:bodyPr/>
          <a:lstStyle/>
          <a:p>
            <a:fld id="{92BEA474-078D-4E9B-9B14-09A87B19DC46}" type="datetime1">
              <a:rPr lang="en-US" smtClean="0"/>
              <a:t>10/3/2023</a:t>
            </a:fld>
            <a:endParaRPr lang="en-US" dirty="0"/>
          </a:p>
        </p:txBody>
      </p:sp>
      <p:sp>
        <p:nvSpPr>
          <p:cNvPr id="6" name="Footer Placeholder 5">
            <a:extLst>
              <a:ext uri="{FF2B5EF4-FFF2-40B4-BE49-F238E27FC236}">
                <a16:creationId xmlns:a16="http://schemas.microsoft.com/office/drawing/2014/main" id="{D4A52E40-25A3-CAB7-BBE1-5C5C27D91F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C8FCEE1-24D7-1077-55CD-F0F5E5C0FA28}"/>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42771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F4DD-CE04-ECD6-F0C5-E41E151A4B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8E3B2-2F7F-900E-C214-0EC5A1CB70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16817A-1C31-1430-6088-94BAA00AF8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C70941-A6CA-9F74-28A3-F21F85D945A2}"/>
              </a:ext>
            </a:extLst>
          </p:cNvPr>
          <p:cNvSpPr>
            <a:spLocks noGrp="1"/>
          </p:cNvSpPr>
          <p:nvPr>
            <p:ph type="dt" sz="half" idx="10"/>
          </p:nvPr>
        </p:nvSpPr>
        <p:spPr/>
        <p:txBody>
          <a:bodyPr/>
          <a:lstStyle/>
          <a:p>
            <a:fld id="{4907D986-8816-4272-A432-0437A28A9828}" type="datetime1">
              <a:rPr lang="en-US" smtClean="0"/>
              <a:t>10/3/2023</a:t>
            </a:fld>
            <a:endParaRPr lang="en-US" dirty="0"/>
          </a:p>
        </p:txBody>
      </p:sp>
      <p:sp>
        <p:nvSpPr>
          <p:cNvPr id="6" name="Footer Placeholder 5">
            <a:extLst>
              <a:ext uri="{FF2B5EF4-FFF2-40B4-BE49-F238E27FC236}">
                <a16:creationId xmlns:a16="http://schemas.microsoft.com/office/drawing/2014/main" id="{31317D4F-0EEB-19A2-4342-7B7EC2F7E01B}"/>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2E911BF8-1323-057C-8A79-CD332CAECF6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546003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AA722-79B4-AA01-FCF1-7E8FAD2546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1BB41F-3546-ABBA-4798-EEA6B6640D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437C3-0149-DD89-F0A3-8911B9EEDD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10/3/2023</a:t>
            </a:fld>
            <a:endParaRPr lang="en-US" dirty="0"/>
          </a:p>
        </p:txBody>
      </p:sp>
      <p:sp>
        <p:nvSpPr>
          <p:cNvPr id="5" name="Footer Placeholder 4">
            <a:extLst>
              <a:ext uri="{FF2B5EF4-FFF2-40B4-BE49-F238E27FC236}">
                <a16:creationId xmlns:a16="http://schemas.microsoft.com/office/drawing/2014/main" id="{F7D46FCA-F8F6-ED63-69E1-4686D66F61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3E822C9-452E-808F-EBD6-19A88FAD72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85961519"/>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Capstone Project-python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t>Bhagyashree More</a:t>
            </a:r>
          </a:p>
          <a:p>
            <a:r>
              <a:rPr lang="en-US" b="0" i="0" dirty="0">
                <a:effectLst/>
                <a:latin typeface="Calibri" panose="020F0502020204030204" pitchFamily="34" charset="0"/>
              </a:rPr>
              <a:t>Enrollment ID-EN12024077896</a:t>
            </a:r>
            <a:endParaRPr lang="en-US" dirty="0"/>
          </a:p>
          <a:p>
            <a:endParaRPr lang="en-US" dirty="0"/>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AAC1-3DBD-EBF2-BFC3-E1BBDE6E486A}"/>
              </a:ext>
            </a:extLst>
          </p:cNvPr>
          <p:cNvSpPr>
            <a:spLocks noGrp="1"/>
          </p:cNvSpPr>
          <p:nvPr>
            <p:ph type="title"/>
          </p:nvPr>
        </p:nvSpPr>
        <p:spPr>
          <a:xfrm>
            <a:off x="785190" y="180834"/>
            <a:ext cx="11009243" cy="1211884"/>
          </a:xfrm>
        </p:spPr>
        <p:txBody>
          <a:bodyPr>
            <a:noAutofit/>
          </a:bodyPr>
          <a:lstStyle/>
          <a:p>
            <a:r>
              <a:rPr lang="en-US" sz="2400" b="1" i="0" dirty="0">
                <a:solidFill>
                  <a:srgbClr val="000000"/>
                </a:solidFill>
                <a:effectLst/>
                <a:latin typeface="Times New Roman" panose="02020603050405020304" pitchFamily="18" charset="0"/>
                <a:cs typeface="Times New Roman" panose="02020603050405020304" pitchFamily="18" charset="0"/>
              </a:rPr>
              <a:t>Task 7: How are popularities of movies related with the movie </a:t>
            </a:r>
            <a:r>
              <a:rPr lang="en-US" sz="2400" b="1" i="0" dirty="0" err="1">
                <a:solidFill>
                  <a:srgbClr val="000000"/>
                </a:solidFill>
                <a:effectLst/>
                <a:latin typeface="Times New Roman" panose="02020603050405020304" pitchFamily="18" charset="0"/>
                <a:cs typeface="Times New Roman" panose="02020603050405020304" pitchFamily="18" charset="0"/>
              </a:rPr>
              <a:t>budgets?Are</a:t>
            </a:r>
            <a:r>
              <a:rPr lang="en-US" sz="2400" b="1" i="0" dirty="0">
                <a:solidFill>
                  <a:srgbClr val="000000"/>
                </a:solidFill>
                <a:effectLst/>
                <a:latin typeface="Times New Roman" panose="02020603050405020304" pitchFamily="18" charset="0"/>
                <a:cs typeface="Times New Roman" panose="02020603050405020304" pitchFamily="18" charset="0"/>
              </a:rPr>
              <a:t> they correlated or totally uncorrelated with each other? write the interpretation of your analysis.</a:t>
            </a:r>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27B67B8-47E9-42A7-0CE2-4422D7E7CD2F}"/>
              </a:ext>
            </a:extLst>
          </p:cNvPr>
          <p:cNvSpPr txBox="1"/>
          <p:nvPr/>
        </p:nvSpPr>
        <p:spPr>
          <a:xfrm>
            <a:off x="785190" y="5199838"/>
            <a:ext cx="10515599" cy="1200329"/>
          </a:xfrm>
          <a:prstGeom prst="rect">
            <a:avLst/>
          </a:prstGeom>
          <a:noFill/>
          <a:ln w="3175">
            <a:solidFill>
              <a:schemeClr val="tx1"/>
            </a:solidFill>
          </a:ln>
        </p:spPr>
        <p:txBody>
          <a:bodyPr wrap="square" rtlCol="0">
            <a:spAutoFit/>
          </a:bodyPr>
          <a:lstStyle/>
          <a:p>
            <a:r>
              <a:rPr lang="en-US" b="1" i="0" dirty="0">
                <a:solidFill>
                  <a:srgbClr val="000000"/>
                </a:solidFill>
                <a:effectLst/>
                <a:latin typeface="Times New Roman" panose="02020603050405020304" pitchFamily="18" charset="0"/>
                <a:cs typeface="Times New Roman" panose="02020603050405020304" pitchFamily="18" charset="0"/>
              </a:rPr>
              <a:t>Conclusion: Movie budgets and popularity are correlated, but not perfectly. </a:t>
            </a:r>
            <a:r>
              <a:rPr lang="en-US" b="1" dirty="0">
                <a:solidFill>
                  <a:srgbClr val="000000"/>
                </a:solidFill>
                <a:latin typeface="Times New Roman" panose="02020603050405020304" pitchFamily="18" charset="0"/>
                <a:cs typeface="Times New Roman" panose="02020603050405020304" pitchFamily="18" charset="0"/>
              </a:rPr>
              <a:t>T</a:t>
            </a:r>
            <a:r>
              <a:rPr lang="en-US" b="1" i="0" dirty="0">
                <a:solidFill>
                  <a:srgbClr val="000000"/>
                </a:solidFill>
                <a:effectLst/>
                <a:latin typeface="Times New Roman" panose="02020603050405020304" pitchFamily="18" charset="0"/>
                <a:cs typeface="Times New Roman" panose="02020603050405020304" pitchFamily="18" charset="0"/>
              </a:rPr>
              <a:t>here is a moderate positive correlation (0.43) between movie budgets and movie popularity. This suggests that, on average, movies with higher budgets tend to be more popular. However, other factors also play a significant role in a movie's success, and budget alone does not guarantee popularity.</a:t>
            </a:r>
            <a:endParaRPr lang="en-US"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A23A8FC-C315-1CFE-6A24-DCF9E2915B47}"/>
              </a:ext>
            </a:extLst>
          </p:cNvPr>
          <p:cNvPicPr>
            <a:picLocks noChangeAspect="1"/>
          </p:cNvPicPr>
          <p:nvPr/>
        </p:nvPicPr>
        <p:blipFill rotWithShape="1">
          <a:blip r:embed="rId2"/>
          <a:srcRect l="16304" t="66095" r="42826" b="7612"/>
          <a:stretch/>
        </p:blipFill>
        <p:spPr>
          <a:xfrm>
            <a:off x="785190" y="1745080"/>
            <a:ext cx="5098775" cy="3264241"/>
          </a:xfrm>
          <a:prstGeom prst="rect">
            <a:avLst/>
          </a:prstGeom>
        </p:spPr>
      </p:pic>
      <p:pic>
        <p:nvPicPr>
          <p:cNvPr id="8" name="Picture 7">
            <a:extLst>
              <a:ext uri="{FF2B5EF4-FFF2-40B4-BE49-F238E27FC236}">
                <a16:creationId xmlns:a16="http://schemas.microsoft.com/office/drawing/2014/main" id="{8DAC8E2B-D2BA-8787-96EA-C4D477A38EBB}"/>
              </a:ext>
            </a:extLst>
          </p:cNvPr>
          <p:cNvPicPr>
            <a:picLocks noChangeAspect="1"/>
          </p:cNvPicPr>
          <p:nvPr/>
        </p:nvPicPr>
        <p:blipFill rotWithShape="1">
          <a:blip r:embed="rId3"/>
          <a:srcRect l="14565" t="55745" r="51739" b="7419"/>
          <a:stretch/>
        </p:blipFill>
        <p:spPr>
          <a:xfrm>
            <a:off x="5883965" y="1475325"/>
            <a:ext cx="6188765" cy="3803749"/>
          </a:xfrm>
          <a:prstGeom prst="rect">
            <a:avLst/>
          </a:prstGeom>
        </p:spPr>
      </p:pic>
    </p:spTree>
    <p:extLst>
      <p:ext uri="{BB962C8B-B14F-4D97-AF65-F5344CB8AC3E}">
        <p14:creationId xmlns:p14="http://schemas.microsoft.com/office/powerpoint/2010/main" val="3851284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AAC1-3DBD-EBF2-BFC3-E1BBDE6E486A}"/>
              </a:ext>
            </a:extLst>
          </p:cNvPr>
          <p:cNvSpPr>
            <a:spLocks noGrp="1"/>
          </p:cNvSpPr>
          <p:nvPr>
            <p:ph type="title"/>
          </p:nvPr>
        </p:nvSpPr>
        <p:spPr>
          <a:xfrm>
            <a:off x="785190" y="180834"/>
            <a:ext cx="11009243" cy="1211884"/>
          </a:xfrm>
        </p:spPr>
        <p:txBody>
          <a:bodyPr>
            <a:noAutofit/>
          </a:bodyPr>
          <a:lstStyle/>
          <a:p>
            <a:r>
              <a:rPr lang="en-US" sz="2400" b="1" i="0" dirty="0">
                <a:solidFill>
                  <a:srgbClr val="000000"/>
                </a:solidFill>
                <a:effectLst/>
                <a:latin typeface="Times New Roman" panose="02020603050405020304" pitchFamily="18" charset="0"/>
                <a:cs typeface="Times New Roman" panose="02020603050405020304" pitchFamily="18" charset="0"/>
              </a:rPr>
              <a:t>Task 8: Identify and display the names of all production companies along with the number of times they appears in the dataset.</a:t>
            </a:r>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27B67B8-47E9-42A7-0CE2-4422D7E7CD2F}"/>
              </a:ext>
            </a:extLst>
          </p:cNvPr>
          <p:cNvSpPr txBox="1"/>
          <p:nvPr/>
        </p:nvSpPr>
        <p:spPr>
          <a:xfrm>
            <a:off x="785189" y="5390354"/>
            <a:ext cx="10515599" cy="646331"/>
          </a:xfrm>
          <a:prstGeom prst="rect">
            <a:avLst/>
          </a:prstGeom>
          <a:noFill/>
          <a:ln w="3175">
            <a:solidFill>
              <a:schemeClr val="tx1"/>
            </a:solidFill>
          </a:ln>
        </p:spPr>
        <p:txBody>
          <a:bodyPr wrap="square" rtlCol="0">
            <a:spAutoFit/>
          </a:bodyPr>
          <a:lstStyle/>
          <a:p>
            <a:r>
              <a:rPr lang="en-US" b="1" i="0" dirty="0">
                <a:solidFill>
                  <a:srgbClr val="000000"/>
                </a:solidFill>
                <a:effectLst/>
                <a:latin typeface="Times New Roman" panose="02020603050405020304" pitchFamily="18" charset="0"/>
                <a:cs typeface="Times New Roman" panose="02020603050405020304" pitchFamily="18" charset="0"/>
              </a:rPr>
              <a:t>Conclusion: Warner Bros, Universal Pictures, Paramount Pictures production companies are appears multiple times.</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27848FC-68D0-9D61-B567-12F04ACC7D93}"/>
              </a:ext>
            </a:extLst>
          </p:cNvPr>
          <p:cNvPicPr>
            <a:picLocks noChangeAspect="1"/>
          </p:cNvPicPr>
          <p:nvPr/>
        </p:nvPicPr>
        <p:blipFill rotWithShape="1">
          <a:blip r:embed="rId2"/>
          <a:srcRect l="16631" t="50000" r="24239" b="9159"/>
          <a:stretch/>
        </p:blipFill>
        <p:spPr>
          <a:xfrm>
            <a:off x="785189" y="1268896"/>
            <a:ext cx="10399646" cy="4089968"/>
          </a:xfrm>
          <a:prstGeom prst="rect">
            <a:avLst/>
          </a:prstGeom>
        </p:spPr>
      </p:pic>
    </p:spTree>
    <p:extLst>
      <p:ext uri="{BB962C8B-B14F-4D97-AF65-F5344CB8AC3E}">
        <p14:creationId xmlns:p14="http://schemas.microsoft.com/office/powerpoint/2010/main" val="58660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AAC1-3DBD-EBF2-BFC3-E1BBDE6E486A}"/>
              </a:ext>
            </a:extLst>
          </p:cNvPr>
          <p:cNvSpPr>
            <a:spLocks noGrp="1"/>
          </p:cNvSpPr>
          <p:nvPr>
            <p:ph type="title"/>
          </p:nvPr>
        </p:nvSpPr>
        <p:spPr>
          <a:xfrm>
            <a:off x="785190" y="180834"/>
            <a:ext cx="11009243" cy="1211884"/>
          </a:xfrm>
        </p:spPr>
        <p:txBody>
          <a:bodyPr>
            <a:noAutofit/>
          </a:bodyPr>
          <a:lstStyle/>
          <a:p>
            <a:r>
              <a:rPr lang="en-US" sz="2400" b="1" i="0" dirty="0">
                <a:solidFill>
                  <a:srgbClr val="000000"/>
                </a:solidFill>
                <a:effectLst/>
                <a:latin typeface="Times New Roman" panose="02020603050405020304" pitchFamily="18" charset="0"/>
                <a:cs typeface="Times New Roman" panose="02020603050405020304" pitchFamily="18" charset="0"/>
              </a:rPr>
              <a:t>Task 9: Display the names of the top 25 production companies based on the number of movies by have produced in descending order of the number of movies produced.</a:t>
            </a:r>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27B67B8-47E9-42A7-0CE2-4422D7E7CD2F}"/>
              </a:ext>
            </a:extLst>
          </p:cNvPr>
          <p:cNvSpPr txBox="1"/>
          <p:nvPr/>
        </p:nvSpPr>
        <p:spPr>
          <a:xfrm>
            <a:off x="785190" y="5655333"/>
            <a:ext cx="10515599" cy="369332"/>
          </a:xfrm>
          <a:prstGeom prst="rect">
            <a:avLst/>
          </a:prstGeom>
          <a:noFill/>
          <a:ln w="3175">
            <a:solidFill>
              <a:schemeClr val="tx1"/>
            </a:solidFill>
          </a:ln>
        </p:spPr>
        <p:txBody>
          <a:bodyPr wrap="square" rtlCol="0">
            <a:spAutoFit/>
          </a:bodyPr>
          <a:lstStyle/>
          <a:p>
            <a:r>
              <a:rPr lang="en-US" b="1" i="0" dirty="0">
                <a:solidFill>
                  <a:srgbClr val="000000"/>
                </a:solidFill>
                <a:effectLst/>
                <a:latin typeface="Times New Roman" panose="02020603050405020304" pitchFamily="18" charset="0"/>
                <a:cs typeface="Times New Roman" panose="02020603050405020304" pitchFamily="18" charset="0"/>
              </a:rPr>
              <a:t>Conclusion: There are top 25 production companies based on number of movies in descending order.</a:t>
            </a:r>
            <a:endParaRPr lang="en-US"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A9E7C26-AFD7-E1B0-83AF-1D87E3BA3DF4}"/>
              </a:ext>
            </a:extLst>
          </p:cNvPr>
          <p:cNvPicPr>
            <a:picLocks noChangeAspect="1"/>
          </p:cNvPicPr>
          <p:nvPr/>
        </p:nvPicPr>
        <p:blipFill rotWithShape="1">
          <a:blip r:embed="rId2"/>
          <a:srcRect l="16304" t="28202" r="32174" b="13412"/>
          <a:stretch/>
        </p:blipFill>
        <p:spPr>
          <a:xfrm>
            <a:off x="891212" y="1388197"/>
            <a:ext cx="8782875" cy="4002157"/>
          </a:xfrm>
          <a:prstGeom prst="rect">
            <a:avLst/>
          </a:prstGeom>
        </p:spPr>
      </p:pic>
    </p:spTree>
    <p:extLst>
      <p:ext uri="{BB962C8B-B14F-4D97-AF65-F5344CB8AC3E}">
        <p14:creationId xmlns:p14="http://schemas.microsoft.com/office/powerpoint/2010/main" val="1930581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AAC1-3DBD-EBF2-BFC3-E1BBDE6E486A}"/>
              </a:ext>
            </a:extLst>
          </p:cNvPr>
          <p:cNvSpPr>
            <a:spLocks noGrp="1"/>
          </p:cNvSpPr>
          <p:nvPr>
            <p:ph type="title"/>
          </p:nvPr>
        </p:nvSpPr>
        <p:spPr>
          <a:xfrm>
            <a:off x="785190" y="180834"/>
            <a:ext cx="11009243" cy="1286812"/>
          </a:xfrm>
        </p:spPr>
        <p:txBody>
          <a:bodyPr>
            <a:noAutofit/>
          </a:bodyPr>
          <a:lstStyle/>
          <a:p>
            <a:r>
              <a:rPr lang="en-US" sz="2400" b="1" i="0" dirty="0">
                <a:solidFill>
                  <a:srgbClr val="000000"/>
                </a:solidFill>
                <a:effectLst/>
                <a:latin typeface="Times New Roman" panose="02020603050405020304" pitchFamily="18" charset="0"/>
                <a:cs typeface="Times New Roman" panose="02020603050405020304" pitchFamily="18" charset="0"/>
              </a:rPr>
              <a:t>Task 10:sort the data in descending order based on revenue and filter the top 500 movies. find the measures of central tendency for the following columns using the filter data.1.budget, revenue, runtime and perform outlier analysis for above 3 columns using box plots.</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42CDFE8-7065-7A32-9132-15FE94BCE601}"/>
              </a:ext>
            </a:extLst>
          </p:cNvPr>
          <p:cNvPicPr>
            <a:picLocks noChangeAspect="1"/>
          </p:cNvPicPr>
          <p:nvPr/>
        </p:nvPicPr>
        <p:blipFill rotWithShape="1">
          <a:blip r:embed="rId2"/>
          <a:srcRect l="16087" t="40188" r="10000" b="5293"/>
          <a:stretch/>
        </p:blipFill>
        <p:spPr>
          <a:xfrm>
            <a:off x="785190" y="1613420"/>
            <a:ext cx="4648201" cy="4827137"/>
          </a:xfrm>
          <a:prstGeom prst="rect">
            <a:avLst/>
          </a:prstGeom>
        </p:spPr>
      </p:pic>
      <p:pic>
        <p:nvPicPr>
          <p:cNvPr id="7" name="Picture 6">
            <a:extLst>
              <a:ext uri="{FF2B5EF4-FFF2-40B4-BE49-F238E27FC236}">
                <a16:creationId xmlns:a16="http://schemas.microsoft.com/office/drawing/2014/main" id="{447EA6DD-D101-56F5-B96C-FAF873F0AC19}"/>
              </a:ext>
            </a:extLst>
          </p:cNvPr>
          <p:cNvPicPr>
            <a:picLocks noChangeAspect="1"/>
          </p:cNvPicPr>
          <p:nvPr/>
        </p:nvPicPr>
        <p:blipFill rotWithShape="1">
          <a:blip r:embed="rId3"/>
          <a:srcRect l="16413" t="28782" r="53044" b="9497"/>
          <a:stretch/>
        </p:blipFill>
        <p:spPr>
          <a:xfrm>
            <a:off x="5751443" y="1613420"/>
            <a:ext cx="2955235" cy="4933154"/>
          </a:xfrm>
          <a:prstGeom prst="rect">
            <a:avLst/>
          </a:prstGeom>
        </p:spPr>
      </p:pic>
      <p:pic>
        <p:nvPicPr>
          <p:cNvPr id="10" name="Picture 9">
            <a:extLst>
              <a:ext uri="{FF2B5EF4-FFF2-40B4-BE49-F238E27FC236}">
                <a16:creationId xmlns:a16="http://schemas.microsoft.com/office/drawing/2014/main" id="{C32D61AE-4691-44B3-40CF-E1E61EE4DD97}"/>
              </a:ext>
            </a:extLst>
          </p:cNvPr>
          <p:cNvPicPr>
            <a:picLocks noChangeAspect="1"/>
          </p:cNvPicPr>
          <p:nvPr/>
        </p:nvPicPr>
        <p:blipFill rotWithShape="1">
          <a:blip r:embed="rId4"/>
          <a:srcRect l="15870" t="27622" r="55435" b="7032"/>
          <a:stretch/>
        </p:blipFill>
        <p:spPr>
          <a:xfrm>
            <a:off x="8706678" y="1613420"/>
            <a:ext cx="3498575" cy="4827137"/>
          </a:xfrm>
          <a:prstGeom prst="rect">
            <a:avLst/>
          </a:prstGeom>
        </p:spPr>
      </p:pic>
    </p:spTree>
    <p:extLst>
      <p:ext uri="{BB962C8B-B14F-4D97-AF65-F5344CB8AC3E}">
        <p14:creationId xmlns:p14="http://schemas.microsoft.com/office/powerpoint/2010/main" val="294252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7DC59-EF0E-F94E-F306-9DD35AED5815}"/>
              </a:ext>
            </a:extLst>
          </p:cNvPr>
          <p:cNvSpPr>
            <a:spLocks noGrp="1"/>
          </p:cNvSpPr>
          <p:nvPr>
            <p:ph type="title"/>
          </p:nvPr>
        </p:nvSpPr>
        <p:spPr>
          <a:xfrm>
            <a:off x="450574" y="469215"/>
            <a:ext cx="10515600" cy="615536"/>
          </a:xfrm>
        </p:spPr>
        <p:txBody>
          <a:bodyPr>
            <a:normAutofit/>
          </a:bodyPr>
          <a:lstStyle/>
          <a:p>
            <a:r>
              <a:rPr lang="en-US" sz="2300" b="1" dirty="0">
                <a:latin typeface="Times New Roman" panose="02020603050405020304" pitchFamily="18" charset="0"/>
                <a:cs typeface="Times New Roman" panose="02020603050405020304" pitchFamily="18" charset="0"/>
              </a:rPr>
              <a:t>Find Out outlier using Box Plot</a:t>
            </a:r>
          </a:p>
        </p:txBody>
      </p:sp>
      <p:pic>
        <p:nvPicPr>
          <p:cNvPr id="5" name="Picture 4">
            <a:extLst>
              <a:ext uri="{FF2B5EF4-FFF2-40B4-BE49-F238E27FC236}">
                <a16:creationId xmlns:a16="http://schemas.microsoft.com/office/drawing/2014/main" id="{3865DF6A-4C00-ACE6-86C1-7881BFB6922E}"/>
              </a:ext>
            </a:extLst>
          </p:cNvPr>
          <p:cNvPicPr>
            <a:picLocks noChangeAspect="1"/>
          </p:cNvPicPr>
          <p:nvPr/>
        </p:nvPicPr>
        <p:blipFill rotWithShape="1">
          <a:blip r:embed="rId2"/>
          <a:srcRect l="16631" t="32455" r="50000" b="30425"/>
          <a:stretch/>
        </p:blipFill>
        <p:spPr>
          <a:xfrm>
            <a:off x="450574" y="1192697"/>
            <a:ext cx="4558748" cy="4306956"/>
          </a:xfrm>
          <a:prstGeom prst="rect">
            <a:avLst/>
          </a:prstGeom>
        </p:spPr>
      </p:pic>
      <p:pic>
        <p:nvPicPr>
          <p:cNvPr id="7" name="Picture 6">
            <a:extLst>
              <a:ext uri="{FF2B5EF4-FFF2-40B4-BE49-F238E27FC236}">
                <a16:creationId xmlns:a16="http://schemas.microsoft.com/office/drawing/2014/main" id="{B73F3989-EF2B-74EC-7913-0AF236EC7841}"/>
              </a:ext>
            </a:extLst>
          </p:cNvPr>
          <p:cNvPicPr>
            <a:picLocks noChangeAspect="1"/>
          </p:cNvPicPr>
          <p:nvPr/>
        </p:nvPicPr>
        <p:blipFill rotWithShape="1">
          <a:blip r:embed="rId3"/>
          <a:srcRect l="15000" t="34380" r="18587" b="7635"/>
          <a:stretch/>
        </p:blipFill>
        <p:spPr>
          <a:xfrm>
            <a:off x="5009322" y="1192696"/>
            <a:ext cx="7182678" cy="4306955"/>
          </a:xfrm>
          <a:prstGeom prst="rect">
            <a:avLst/>
          </a:prstGeom>
        </p:spPr>
      </p:pic>
      <p:sp>
        <p:nvSpPr>
          <p:cNvPr id="8" name="TextBox 7">
            <a:extLst>
              <a:ext uri="{FF2B5EF4-FFF2-40B4-BE49-F238E27FC236}">
                <a16:creationId xmlns:a16="http://schemas.microsoft.com/office/drawing/2014/main" id="{A9BD3A80-BA11-0E62-4044-A4373BB74DF7}"/>
              </a:ext>
            </a:extLst>
          </p:cNvPr>
          <p:cNvSpPr txBox="1"/>
          <p:nvPr/>
        </p:nvSpPr>
        <p:spPr>
          <a:xfrm>
            <a:off x="450574" y="5711685"/>
            <a:ext cx="10515599" cy="369332"/>
          </a:xfrm>
          <a:prstGeom prst="rect">
            <a:avLst/>
          </a:prstGeom>
          <a:noFill/>
          <a:ln w="3175">
            <a:solidFill>
              <a:schemeClr val="tx1"/>
            </a:solidFill>
          </a:ln>
        </p:spPr>
        <p:txBody>
          <a:bodyPr wrap="square" rtlCol="0">
            <a:spAutoFit/>
          </a:bodyPr>
          <a:lstStyle/>
          <a:p>
            <a:r>
              <a:rPr lang="en-US" b="1" i="0" dirty="0">
                <a:solidFill>
                  <a:srgbClr val="000000"/>
                </a:solidFill>
                <a:effectLst/>
                <a:latin typeface="Times New Roman" panose="02020603050405020304" pitchFamily="18" charset="0"/>
                <a:cs typeface="Times New Roman" panose="02020603050405020304" pitchFamily="18" charset="0"/>
              </a:rPr>
              <a:t>Conclusion: In Revenue column have more outliers.</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2112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57503F8-DDD5-5398-A396-E3B5B6C3C7BA}"/>
              </a:ext>
            </a:extLst>
          </p:cNvPr>
          <p:cNvSpPr>
            <a:spLocks noGrp="1"/>
          </p:cNvSpPr>
          <p:nvPr>
            <p:ph type="title"/>
          </p:nvPr>
        </p:nvSpPr>
        <p:spPr>
          <a:xfrm>
            <a:off x="785190" y="180834"/>
            <a:ext cx="11009243" cy="1211884"/>
          </a:xfrm>
        </p:spPr>
        <p:txBody>
          <a:bodyPr>
            <a:noAutofit/>
          </a:bodyPr>
          <a:lstStyle/>
          <a:p>
            <a:r>
              <a:rPr lang="en-US" sz="2400" b="1" i="0" dirty="0">
                <a:solidFill>
                  <a:srgbClr val="000000"/>
                </a:solidFill>
                <a:effectLst/>
                <a:latin typeface="Times New Roman" panose="02020603050405020304" pitchFamily="18" charset="0"/>
                <a:cs typeface="Times New Roman" panose="02020603050405020304" pitchFamily="18" charset="0"/>
              </a:rPr>
              <a:t>Task 11:Identify and display the names of the movies along with their run times for those movies that have above average runtime, using the data from the previous task.</a:t>
            </a:r>
            <a:endParaRPr lang="en-US"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929029ED-8C65-6876-597A-8F643562C305}"/>
              </a:ext>
            </a:extLst>
          </p:cNvPr>
          <p:cNvSpPr txBox="1"/>
          <p:nvPr/>
        </p:nvSpPr>
        <p:spPr>
          <a:xfrm>
            <a:off x="5897217" y="3429000"/>
            <a:ext cx="5628859" cy="646331"/>
          </a:xfrm>
          <a:prstGeom prst="rect">
            <a:avLst/>
          </a:prstGeom>
          <a:noFill/>
          <a:ln w="3175">
            <a:solidFill>
              <a:schemeClr val="tx1"/>
            </a:solidFill>
          </a:ln>
        </p:spPr>
        <p:txBody>
          <a:bodyPr wrap="square" rtlCol="0">
            <a:spAutoFit/>
          </a:bodyPr>
          <a:lstStyle/>
          <a:p>
            <a:r>
              <a:rPr lang="en-US" b="1" i="0" dirty="0">
                <a:solidFill>
                  <a:srgbClr val="000000"/>
                </a:solidFill>
                <a:effectLst/>
                <a:latin typeface="Helvetica Neue"/>
              </a:rPr>
              <a:t>Conclusion: 234 movies have above 118.72 average </a:t>
            </a:r>
            <a:r>
              <a:rPr lang="en-US" b="1" i="0" dirty="0">
                <a:solidFill>
                  <a:srgbClr val="000000"/>
                </a:solidFill>
                <a:effectLst/>
                <a:latin typeface="Times New Roman" panose="02020603050405020304" pitchFamily="18" charset="0"/>
                <a:cs typeface="Times New Roman" panose="02020603050405020304" pitchFamily="18" charset="0"/>
              </a:rPr>
              <a:t>runtime</a:t>
            </a:r>
            <a:r>
              <a:rPr lang="en-US" b="1" i="0" dirty="0">
                <a:solidFill>
                  <a:srgbClr val="000000"/>
                </a:solidFill>
                <a:effectLst/>
                <a:latin typeface="Helvetica Neue"/>
              </a:rPr>
              <a:t>. </a:t>
            </a:r>
            <a:endParaRPr lang="en-US" b="1" dirty="0"/>
          </a:p>
        </p:txBody>
      </p:sp>
      <p:pic>
        <p:nvPicPr>
          <p:cNvPr id="11" name="Picture 10">
            <a:extLst>
              <a:ext uri="{FF2B5EF4-FFF2-40B4-BE49-F238E27FC236}">
                <a16:creationId xmlns:a16="http://schemas.microsoft.com/office/drawing/2014/main" id="{400FAB90-C3EA-B85D-447F-C02FBC773F15}"/>
              </a:ext>
            </a:extLst>
          </p:cNvPr>
          <p:cNvPicPr>
            <a:picLocks noChangeAspect="1"/>
          </p:cNvPicPr>
          <p:nvPr/>
        </p:nvPicPr>
        <p:blipFill rotWithShape="1">
          <a:blip r:embed="rId2"/>
          <a:srcRect l="16413" t="26655" r="59239" b="5292"/>
          <a:stretch/>
        </p:blipFill>
        <p:spPr>
          <a:xfrm>
            <a:off x="1232452" y="1451369"/>
            <a:ext cx="3498574" cy="4664765"/>
          </a:xfrm>
          <a:prstGeom prst="rect">
            <a:avLst/>
          </a:prstGeom>
        </p:spPr>
      </p:pic>
    </p:spTree>
    <p:extLst>
      <p:ext uri="{BB962C8B-B14F-4D97-AF65-F5344CB8AC3E}">
        <p14:creationId xmlns:p14="http://schemas.microsoft.com/office/powerpoint/2010/main" val="2424441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A3B27-A56F-B77B-FBC5-077EA5536E9A}"/>
              </a:ext>
            </a:extLst>
          </p:cNvPr>
          <p:cNvSpPr>
            <a:spLocks noGrp="1"/>
          </p:cNvSpPr>
          <p:nvPr>
            <p:ph type="title"/>
          </p:nvPr>
        </p:nvSpPr>
        <p:spPr>
          <a:xfrm>
            <a:off x="1007164" y="365125"/>
            <a:ext cx="10346636" cy="1325563"/>
          </a:xfrm>
        </p:spPr>
        <p:txBody>
          <a:bodyPr/>
          <a:lstStyle/>
          <a:p>
            <a:r>
              <a:rPr lang="en-US" dirty="0">
                <a:latin typeface="Times New Roman" panose="02020603050405020304" pitchFamily="18" charset="0"/>
                <a:cs typeface="Times New Roman" panose="02020603050405020304" pitchFamily="18" charset="0"/>
              </a:rPr>
              <a:t>Conclusion</a:t>
            </a:r>
          </a:p>
        </p:txBody>
      </p:sp>
      <p:sp>
        <p:nvSpPr>
          <p:cNvPr id="4" name="TextBox 3">
            <a:extLst>
              <a:ext uri="{FF2B5EF4-FFF2-40B4-BE49-F238E27FC236}">
                <a16:creationId xmlns:a16="http://schemas.microsoft.com/office/drawing/2014/main" id="{083F0512-BDC1-D46B-C16E-7B74370C2ECD}"/>
              </a:ext>
            </a:extLst>
          </p:cNvPr>
          <p:cNvSpPr txBox="1"/>
          <p:nvPr/>
        </p:nvSpPr>
        <p:spPr>
          <a:xfrm>
            <a:off x="1007165" y="1855304"/>
            <a:ext cx="10346635" cy="4093428"/>
          </a:xfrm>
          <a:prstGeom prst="rect">
            <a:avLst/>
          </a:prstGeom>
          <a:noFill/>
          <a:ln w="3175">
            <a:solidFill>
              <a:schemeClr val="tx1"/>
            </a:solidFill>
          </a:ln>
        </p:spPr>
        <p:txBody>
          <a:bodyPr wrap="square" rtlCol="0">
            <a:spAutoFit/>
          </a:bodyPr>
          <a:lstStyle/>
          <a:p>
            <a:pPr marL="457200" indent="-457200" algn="l">
              <a:buFont typeface="+mj-lt"/>
              <a:buAutoNum type="arabicPeriod"/>
            </a:pPr>
            <a:r>
              <a:rPr lang="en-US" sz="2000" b="0" i="0" dirty="0">
                <a:solidFill>
                  <a:srgbClr val="1F1F1F"/>
                </a:solidFill>
                <a:effectLst/>
                <a:latin typeface="Times New Roman" panose="02020603050405020304" pitchFamily="18" charset="0"/>
                <a:cs typeface="Times New Roman" panose="02020603050405020304" pitchFamily="18" charset="0"/>
              </a:rPr>
              <a:t>Overall, the dataset is a large and comprehensive collection of information about movies. It contains 4803 movies with 20 features, including budget, popularity, revenue, and production company.</a:t>
            </a:r>
          </a:p>
          <a:p>
            <a:pPr marL="457200" indent="-457200" algn="l">
              <a:buFont typeface="+mj-lt"/>
              <a:buAutoNum type="arabicPeriod"/>
            </a:pPr>
            <a:r>
              <a:rPr lang="en-US" sz="2000" b="0" i="0" dirty="0">
                <a:solidFill>
                  <a:srgbClr val="1F1F1F"/>
                </a:solidFill>
                <a:effectLst/>
                <a:latin typeface="Times New Roman" panose="02020603050405020304" pitchFamily="18" charset="0"/>
                <a:cs typeface="Times New Roman" panose="02020603050405020304" pitchFamily="18" charset="0"/>
              </a:rPr>
              <a:t>Blockbuster movies with high budgets from major production companies are more likely to be successful.</a:t>
            </a:r>
          </a:p>
          <a:p>
            <a:pPr marL="457200" indent="-457200" algn="l">
              <a:buFont typeface="+mj-lt"/>
              <a:buAutoNum type="arabicPeriod"/>
            </a:pPr>
            <a:r>
              <a:rPr lang="en-US" sz="2000" b="0" i="0" dirty="0">
                <a:solidFill>
                  <a:srgbClr val="1F1F1F"/>
                </a:solidFill>
                <a:effectLst/>
                <a:latin typeface="Times New Roman" panose="02020603050405020304" pitchFamily="18" charset="0"/>
                <a:cs typeface="Times New Roman" panose="02020603050405020304" pitchFamily="18" charset="0"/>
              </a:rPr>
              <a:t>Action, adventure, fantasy, thriller, and science fiction are the most revenue-generating movie categories.</a:t>
            </a:r>
          </a:p>
          <a:p>
            <a:pPr marL="457200" indent="-457200" algn="l">
              <a:buFont typeface="+mj-lt"/>
              <a:buAutoNum type="arabicPeriod"/>
            </a:pPr>
            <a:r>
              <a:rPr lang="en-US" sz="2000" b="0" i="0" dirty="0">
                <a:solidFill>
                  <a:srgbClr val="1F1F1F"/>
                </a:solidFill>
                <a:effectLst/>
                <a:latin typeface="Times New Roman" panose="02020603050405020304" pitchFamily="18" charset="0"/>
                <a:cs typeface="Times New Roman" panose="02020603050405020304" pitchFamily="18" charset="0"/>
              </a:rPr>
              <a:t>Movie budgets and popularity are correlated, but not perfectly.</a:t>
            </a:r>
          </a:p>
          <a:p>
            <a:pPr marL="457200" indent="-457200" algn="l">
              <a:buFont typeface="+mj-lt"/>
              <a:buAutoNum type="arabicPeriod"/>
            </a:pPr>
            <a:r>
              <a:rPr lang="en-US" sz="2000" b="0" i="0" dirty="0">
                <a:solidFill>
                  <a:srgbClr val="1F1F1F"/>
                </a:solidFill>
                <a:effectLst/>
                <a:latin typeface="Times New Roman" panose="02020603050405020304" pitchFamily="18" charset="0"/>
                <a:cs typeface="Times New Roman" panose="02020603050405020304" pitchFamily="18" charset="0"/>
              </a:rPr>
              <a:t>There are a number of outliers in the revenue column, suggesting that some movies have performed significantly better or worse than expected.</a:t>
            </a:r>
          </a:p>
          <a:p>
            <a:pPr marL="457200" indent="-457200" algn="l">
              <a:buFont typeface="+mj-lt"/>
              <a:buAutoNum type="arabicPeriod"/>
            </a:pPr>
            <a:r>
              <a:rPr lang="en-US" sz="2000" b="0" i="0" dirty="0">
                <a:solidFill>
                  <a:srgbClr val="1F1F1F"/>
                </a:solidFill>
                <a:effectLst/>
                <a:latin typeface="Times New Roman" panose="02020603050405020304" pitchFamily="18" charset="0"/>
                <a:cs typeface="Times New Roman" panose="02020603050405020304" pitchFamily="18" charset="0"/>
              </a:rPr>
              <a:t>A significant number of movies have above-average runtime.</a:t>
            </a:r>
          </a:p>
          <a:p>
            <a:pPr marL="457200" indent="-457200" algn="l">
              <a:buFont typeface="+mj-lt"/>
              <a:buAutoNum type="arabicPeriod"/>
            </a:pPr>
            <a:r>
              <a:rPr lang="en-US" sz="2000" b="0" i="0" dirty="0">
                <a:solidFill>
                  <a:srgbClr val="1F1F1F"/>
                </a:solidFill>
                <a:effectLst/>
                <a:latin typeface="Times New Roman" panose="02020603050405020304" pitchFamily="18" charset="0"/>
                <a:cs typeface="Times New Roman" panose="02020603050405020304" pitchFamily="18" charset="0"/>
              </a:rPr>
              <a:t>Overall, the dataset suggests that a movie's success is influenced by a variety of factors, including its genre, budget, production company, and runtime.</a:t>
            </a:r>
          </a:p>
        </p:txBody>
      </p:sp>
      <p:pic>
        <p:nvPicPr>
          <p:cNvPr id="3078" name="Picture 6" descr="Film Reel Stock Illustrations – 53,766 Film Reel Stock Illustrations,  Vectors &amp; Clipart - Dreamstime">
            <a:extLst>
              <a:ext uri="{FF2B5EF4-FFF2-40B4-BE49-F238E27FC236}">
                <a16:creationId xmlns:a16="http://schemas.microsoft.com/office/drawing/2014/main" id="{30F341DE-A844-081B-7767-95665C3BA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904" y="391769"/>
            <a:ext cx="5618922" cy="142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204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133F-EAC8-24B6-2851-A23848DBDDF2}"/>
              </a:ext>
            </a:extLst>
          </p:cNvPr>
          <p:cNvSpPr>
            <a:spLocks noGrp="1"/>
          </p:cNvSpPr>
          <p:nvPr>
            <p:ph type="title"/>
          </p:nvPr>
        </p:nvSpPr>
        <p:spPr/>
        <p:txBody>
          <a:bodyPr>
            <a:normAutofit/>
          </a:bodyPr>
          <a:lstStyle/>
          <a:p>
            <a:r>
              <a:rPr lang="en-US" b="1" dirty="0">
                <a:solidFill>
                  <a:srgbClr val="1F1F1F"/>
                </a:solidFill>
                <a:latin typeface="Times New Roman" panose="02020603050405020304" pitchFamily="18" charset="0"/>
                <a:cs typeface="Times New Roman" panose="02020603050405020304" pitchFamily="18" charset="0"/>
              </a:rPr>
              <a:t>S</a:t>
            </a:r>
            <a:r>
              <a:rPr lang="en-US" b="1" i="0" dirty="0">
                <a:solidFill>
                  <a:srgbClr val="1F1F1F"/>
                </a:solidFill>
                <a:effectLst/>
                <a:latin typeface="Times New Roman" panose="02020603050405020304" pitchFamily="18" charset="0"/>
                <a:cs typeface="Times New Roman" panose="02020603050405020304" pitchFamily="18" charset="0"/>
              </a:rPr>
              <a:t>trategies to Increase </a:t>
            </a:r>
            <a:r>
              <a:rPr lang="en-US" b="1" dirty="0">
                <a:solidFill>
                  <a:srgbClr val="1F1F1F"/>
                </a:solidFill>
                <a:latin typeface="Times New Roman" panose="02020603050405020304" pitchFamily="18" charset="0"/>
                <a:cs typeface="Times New Roman" panose="02020603050405020304" pitchFamily="18" charset="0"/>
              </a:rPr>
              <a:t>R</a:t>
            </a:r>
            <a:r>
              <a:rPr lang="en-US" b="1" i="0" dirty="0">
                <a:solidFill>
                  <a:srgbClr val="1F1F1F"/>
                </a:solidFill>
                <a:effectLst/>
                <a:latin typeface="Times New Roman" panose="02020603050405020304" pitchFamily="18" charset="0"/>
                <a:cs typeface="Times New Roman" panose="02020603050405020304" pitchFamily="18" charset="0"/>
              </a:rPr>
              <a:t>evenue</a:t>
            </a:r>
            <a:endParaRPr lang="en-US"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B0C8790-8878-0709-A89A-78D1E7F726AF}"/>
              </a:ext>
            </a:extLst>
          </p:cNvPr>
          <p:cNvSpPr>
            <a:spLocks noGrp="1"/>
          </p:cNvSpPr>
          <p:nvPr>
            <p:ph idx="1"/>
          </p:nvPr>
        </p:nvSpPr>
        <p:spPr>
          <a:xfrm>
            <a:off x="838200" y="1825625"/>
            <a:ext cx="4913243" cy="2693366"/>
          </a:xfrm>
          <a:ln w="6350">
            <a:solidFill>
              <a:schemeClr val="tx1"/>
            </a:solidFill>
          </a:ln>
        </p:spPr>
        <p:txBody>
          <a:bodyPr>
            <a:normAutofit/>
          </a:bodyPr>
          <a:lstStyle/>
          <a:p>
            <a:pPr algn="l">
              <a:buFont typeface="Arial" panose="020B0604020202020204" pitchFamily="34" charset="0"/>
              <a:buChar char="•"/>
            </a:pPr>
            <a:r>
              <a:rPr lang="en-US" sz="2000"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Produce movies in popular genres.</a:t>
            </a:r>
          </a:p>
          <a:p>
            <a:pPr algn="l">
              <a:buFont typeface="Arial" panose="020B0604020202020204" pitchFamily="34" charset="0"/>
              <a:buChar char="•"/>
            </a:pPr>
            <a:r>
              <a:rPr lang="en-US" sz="2000"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Invest in high production values.</a:t>
            </a:r>
            <a:endParaRPr lang="en-US" sz="2000" kern="0" dirty="0">
              <a:solidFill>
                <a:srgbClr val="1F1F1F"/>
              </a:solidFill>
              <a:latin typeface="Times New Roman" panose="02020603050405020304" pitchFamily="18" charset="0"/>
              <a:ea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Partner with major production companies.</a:t>
            </a:r>
          </a:p>
          <a:p>
            <a:pPr algn="l">
              <a:buFont typeface="Arial" panose="020B0604020202020204" pitchFamily="34" charset="0"/>
              <a:buChar char="•"/>
            </a:pPr>
            <a:r>
              <a:rPr lang="en-US" sz="2000"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Market the movie effectively.</a:t>
            </a:r>
            <a:endParaRPr lang="en-US" sz="2000" kern="0" dirty="0">
              <a:solidFill>
                <a:srgbClr val="1F1F1F"/>
              </a:solidFill>
              <a:latin typeface="Times New Roman" panose="02020603050405020304" pitchFamily="18" charset="0"/>
              <a:ea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Offer a variety of pricing options.</a:t>
            </a:r>
          </a:p>
          <a:p>
            <a:pPr algn="l">
              <a:buFont typeface="Arial" panose="020B0604020202020204" pitchFamily="34" charset="0"/>
              <a:buChar char="•"/>
            </a:pPr>
            <a:r>
              <a:rPr lang="en-US" sz="2000" kern="0" dirty="0">
                <a:solidFill>
                  <a:srgbClr val="1F1F1F"/>
                </a:solidFill>
                <a:effectLst/>
                <a:latin typeface="Times New Roman" panose="02020603050405020304" pitchFamily="18" charset="0"/>
                <a:ea typeface="Times New Roman" panose="02020603050405020304" pitchFamily="18" charset="0"/>
                <a:cs typeface="Times New Roman" panose="02020603050405020304" pitchFamily="18" charset="0"/>
              </a:rPr>
              <a:t>Sell concessions and merchandise</a:t>
            </a:r>
            <a:r>
              <a:rPr lang="en-US" sz="2000" kern="0" dirty="0">
                <a:solidFill>
                  <a:srgbClr val="1F1F1F"/>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000" i="0" dirty="0">
              <a:solidFill>
                <a:srgbClr val="1F1F1F"/>
              </a:solidFill>
              <a:effectLst/>
              <a:latin typeface="Times New Roman" panose="02020603050405020304" pitchFamily="18" charset="0"/>
              <a:cs typeface="Times New Roman" panose="02020603050405020304" pitchFamily="18" charset="0"/>
            </a:endParaRPr>
          </a:p>
        </p:txBody>
      </p:sp>
      <p:pic>
        <p:nvPicPr>
          <p:cNvPr id="4098" name="Picture 2" descr="13,600+ Movie Night Illustrations, Royalty-Free Vector Graphics &amp; Clip Art  - iStock | Family movie night, Outdoor movie night, Watching tv">
            <a:extLst>
              <a:ext uri="{FF2B5EF4-FFF2-40B4-BE49-F238E27FC236}">
                <a16:creationId xmlns:a16="http://schemas.microsoft.com/office/drawing/2014/main" id="{AE0587C8-DA19-A716-5953-D8ED06228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0266" y="1481758"/>
            <a:ext cx="4913243" cy="4729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94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40B73E-4918-640E-FB63-F047D34F64DE}"/>
              </a:ext>
            </a:extLst>
          </p:cNvPr>
          <p:cNvSpPr>
            <a:spLocks noGrp="1"/>
          </p:cNvSpPr>
          <p:nvPr>
            <p:ph idx="1"/>
          </p:nvPr>
        </p:nvSpPr>
        <p:spPr/>
        <p:txBody>
          <a:bodyPr>
            <a:normAutofit/>
          </a:bodyPr>
          <a:lstStyle/>
          <a:p>
            <a:pPr marL="0" indent="0">
              <a:buNone/>
            </a:pPr>
            <a:r>
              <a:rPr lang="en-US" sz="6000" dirty="0"/>
              <a:t>Thank You</a:t>
            </a:r>
          </a:p>
        </p:txBody>
      </p:sp>
    </p:spTree>
    <p:extLst>
      <p:ext uri="{BB962C8B-B14F-4D97-AF65-F5344CB8AC3E}">
        <p14:creationId xmlns:p14="http://schemas.microsoft.com/office/powerpoint/2010/main" val="2433963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5AA49-1646-BF4A-F940-CAD9E09ECE48}"/>
              </a:ext>
            </a:extLst>
          </p:cNvPr>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TMDB Movie </a:t>
            </a:r>
          </a:p>
        </p:txBody>
      </p:sp>
      <p:sp>
        <p:nvSpPr>
          <p:cNvPr id="3" name="Content Placeholder 2">
            <a:extLst>
              <a:ext uri="{FF2B5EF4-FFF2-40B4-BE49-F238E27FC236}">
                <a16:creationId xmlns:a16="http://schemas.microsoft.com/office/drawing/2014/main" id="{09B467DF-ACCD-1339-7934-C9DEEB34AD62}"/>
              </a:ext>
            </a:extLst>
          </p:cNvPr>
          <p:cNvSpPr>
            <a:spLocks noGrp="1"/>
          </p:cNvSpPr>
          <p:nvPr>
            <p:ph idx="1"/>
          </p:nvPr>
        </p:nvSpPr>
        <p:spPr>
          <a:xfrm>
            <a:off x="838200" y="1825625"/>
            <a:ext cx="6649278" cy="4351338"/>
          </a:xfrm>
        </p:spPr>
        <p:txBody>
          <a:bodyPr>
            <a:normAutofit/>
          </a:bodyPr>
          <a:lstStyle/>
          <a:p>
            <a:r>
              <a:rPr lang="en-US" sz="2400" b="0" i="0" dirty="0">
                <a:solidFill>
                  <a:schemeClr val="tx1"/>
                </a:solidFill>
                <a:effectLst/>
                <a:latin typeface="Times New Roman" panose="02020603050405020304" pitchFamily="18" charset="0"/>
                <a:cs typeface="Times New Roman" panose="02020603050405020304" pitchFamily="18" charset="0"/>
              </a:rPr>
              <a:t>This dataset contains information about their budget, genres, homepage, keywords, original language, original title, overview, popularity, production companies, production countries, release date, revenue, runtime, spoken languages, status, tagline, title, and vote average.</a:t>
            </a:r>
            <a:endParaRPr lang="en-US" sz="2400" dirty="0">
              <a:solidFill>
                <a:schemeClr val="tx1"/>
              </a:solidFill>
              <a:latin typeface="Times New Roman" panose="02020603050405020304" pitchFamily="18" charset="0"/>
              <a:cs typeface="Times New Roman" panose="02020603050405020304" pitchFamily="18" charset="0"/>
            </a:endParaRPr>
          </a:p>
          <a:p>
            <a:r>
              <a:rPr lang="en-US" sz="2400" dirty="0">
                <a:solidFill>
                  <a:schemeClr val="tx1"/>
                </a:solidFill>
                <a:latin typeface="Times New Roman" panose="02020603050405020304" pitchFamily="18" charset="0"/>
                <a:cs typeface="Times New Roman" panose="02020603050405020304" pitchFamily="18" charset="0"/>
              </a:rPr>
              <a:t>A production company wants to analyze a movie dataset to identify what kinds of movies perform well in cinemas. which genres they belong to and so on.</a:t>
            </a:r>
          </a:p>
        </p:txBody>
      </p:sp>
      <p:pic>
        <p:nvPicPr>
          <p:cNvPr id="1026" name="Picture 2" descr="Movie - Free entertainment icons">
            <a:extLst>
              <a:ext uri="{FF2B5EF4-FFF2-40B4-BE49-F238E27FC236}">
                <a16:creationId xmlns:a16="http://schemas.microsoft.com/office/drawing/2014/main" id="{F194F153-8757-628A-23AE-7D0437E57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539" y="1825625"/>
            <a:ext cx="3130688" cy="313068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7949EFFD-33D7-EA85-32DD-703E471A49B6}"/>
              </a:ext>
            </a:extLst>
          </p:cNvPr>
          <p:cNvCxnSpPr>
            <a:cxnSpLocks/>
          </p:cNvCxnSpPr>
          <p:nvPr/>
        </p:nvCxnSpPr>
        <p:spPr>
          <a:xfrm>
            <a:off x="838200" y="1510748"/>
            <a:ext cx="1026712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179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7A0D-531A-B95E-581D-F0941FC7C4F5}"/>
              </a:ext>
            </a:extLst>
          </p:cNvPr>
          <p:cNvSpPr>
            <a:spLocks noGrp="1"/>
          </p:cNvSpPr>
          <p:nvPr>
            <p:ph type="title"/>
          </p:nvPr>
        </p:nvSpPr>
        <p:spPr/>
        <p:txBody>
          <a:bodyPr/>
          <a:lstStyle/>
          <a:p>
            <a:r>
              <a:rPr lang="en-US" dirty="0">
                <a:solidFill>
                  <a:schemeClr val="tx1"/>
                </a:solidFill>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625D60FF-DA45-030C-C2D8-40F83BA266AE}"/>
              </a:ext>
            </a:extLst>
          </p:cNvPr>
          <p:cNvSpPr>
            <a:spLocks noGrp="1"/>
          </p:cNvSpPr>
          <p:nvPr>
            <p:ph idx="1"/>
          </p:nvPr>
        </p:nvSpPr>
        <p:spPr>
          <a:xfrm>
            <a:off x="838200" y="1825624"/>
            <a:ext cx="5125278" cy="3552411"/>
          </a:xfrm>
          <a:ln w="3175">
            <a:noFill/>
          </a:ln>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The objective of the project is to use Python programming to analyze a movie data to perform exploratory data analysis by answering the questions in the upcoming slides.</a:t>
            </a:r>
          </a:p>
        </p:txBody>
      </p:sp>
      <p:pic>
        <p:nvPicPr>
          <p:cNvPr id="2050" name="Picture 2" descr="Movie Ticket - Icon Film Vector Png, Transparent Png , Transparent Png  Image - PNGitem">
            <a:extLst>
              <a:ext uri="{FF2B5EF4-FFF2-40B4-BE49-F238E27FC236}">
                <a16:creationId xmlns:a16="http://schemas.microsoft.com/office/drawing/2014/main" id="{6663F167-8F65-6CDD-265D-136F493C4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9096" y="1825624"/>
            <a:ext cx="4674704" cy="355241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28B05347-30FE-4F59-00F0-D03E96C10C71}"/>
              </a:ext>
            </a:extLst>
          </p:cNvPr>
          <p:cNvCxnSpPr>
            <a:cxnSpLocks/>
          </p:cNvCxnSpPr>
          <p:nvPr/>
        </p:nvCxnSpPr>
        <p:spPr>
          <a:xfrm>
            <a:off x="838200" y="1510748"/>
            <a:ext cx="1026712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9545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729CF-CE23-0A06-9B27-882B22F5D09E}"/>
              </a:ext>
            </a:extLst>
          </p:cNvPr>
          <p:cNvSpPr>
            <a:spLocks noGrp="1"/>
          </p:cNvSpPr>
          <p:nvPr>
            <p:ph type="title"/>
          </p:nvPr>
        </p:nvSpPr>
        <p:spPr>
          <a:xfrm>
            <a:off x="344555" y="286603"/>
            <a:ext cx="10996656" cy="882901"/>
          </a:xfrm>
        </p:spPr>
        <p:txBody>
          <a:bodyPr>
            <a:noAutofit/>
          </a:bodyPr>
          <a:lstStyle/>
          <a:p>
            <a:pPr algn="ctr"/>
            <a:r>
              <a:rPr lang="en-US" sz="2400" b="1" i="0" dirty="0">
                <a:solidFill>
                  <a:srgbClr val="000000"/>
                </a:solidFill>
                <a:effectLst/>
                <a:latin typeface="Times New Roman" panose="02020603050405020304" pitchFamily="18" charset="0"/>
                <a:cs typeface="Times New Roman" panose="02020603050405020304" pitchFamily="18" charset="0"/>
              </a:rPr>
              <a:t>Task 1: Load the movie dataset in the python notebook. display the numbers of rows and columns in the dataset. Display the title and genres of the first 50 movies from the dataset.</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607F2A-1F13-2872-B0A1-01634B3B78A9}"/>
              </a:ext>
            </a:extLst>
          </p:cNvPr>
          <p:cNvPicPr>
            <a:picLocks noChangeAspect="1"/>
          </p:cNvPicPr>
          <p:nvPr/>
        </p:nvPicPr>
        <p:blipFill rotWithShape="1">
          <a:blip r:embed="rId2"/>
          <a:srcRect l="16521" t="28009" r="8500" b="6065"/>
          <a:stretch/>
        </p:blipFill>
        <p:spPr>
          <a:xfrm>
            <a:off x="344555" y="1350098"/>
            <a:ext cx="5711684" cy="3867954"/>
          </a:xfrm>
          <a:prstGeom prst="rect">
            <a:avLst/>
          </a:prstGeom>
        </p:spPr>
      </p:pic>
      <p:pic>
        <p:nvPicPr>
          <p:cNvPr id="7" name="Picture 6">
            <a:extLst>
              <a:ext uri="{FF2B5EF4-FFF2-40B4-BE49-F238E27FC236}">
                <a16:creationId xmlns:a16="http://schemas.microsoft.com/office/drawing/2014/main" id="{CEFEFBB7-F590-0427-556C-D34D347757FD}"/>
              </a:ext>
            </a:extLst>
          </p:cNvPr>
          <p:cNvPicPr>
            <a:picLocks noChangeAspect="1"/>
          </p:cNvPicPr>
          <p:nvPr/>
        </p:nvPicPr>
        <p:blipFill rotWithShape="1">
          <a:blip r:embed="rId3"/>
          <a:srcRect l="16087" t="63388" r="67500" b="21726"/>
          <a:stretch/>
        </p:blipFill>
        <p:spPr>
          <a:xfrm>
            <a:off x="7991061" y="5218052"/>
            <a:ext cx="3350150" cy="1353345"/>
          </a:xfrm>
          <a:prstGeom prst="rect">
            <a:avLst/>
          </a:prstGeom>
        </p:spPr>
      </p:pic>
      <p:sp>
        <p:nvSpPr>
          <p:cNvPr id="10" name="TextBox 9">
            <a:extLst>
              <a:ext uri="{FF2B5EF4-FFF2-40B4-BE49-F238E27FC236}">
                <a16:creationId xmlns:a16="http://schemas.microsoft.com/office/drawing/2014/main" id="{6F2A42E5-0830-0927-0782-6C71DB1A3FE8}"/>
              </a:ext>
            </a:extLst>
          </p:cNvPr>
          <p:cNvSpPr txBox="1"/>
          <p:nvPr/>
        </p:nvSpPr>
        <p:spPr>
          <a:xfrm>
            <a:off x="490330" y="5737327"/>
            <a:ext cx="7063408" cy="369332"/>
          </a:xfrm>
          <a:prstGeom prst="rect">
            <a:avLst/>
          </a:prstGeom>
          <a:noFill/>
          <a:ln w="3175">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Conclusion : Total number of rows are 4803 and columns are 20.</a:t>
            </a:r>
          </a:p>
        </p:txBody>
      </p:sp>
      <p:pic>
        <p:nvPicPr>
          <p:cNvPr id="14" name="Picture 13">
            <a:extLst>
              <a:ext uri="{FF2B5EF4-FFF2-40B4-BE49-F238E27FC236}">
                <a16:creationId xmlns:a16="http://schemas.microsoft.com/office/drawing/2014/main" id="{7770AE88-5F95-22E1-752E-30C676D802B8}"/>
              </a:ext>
            </a:extLst>
          </p:cNvPr>
          <p:cNvPicPr>
            <a:picLocks noChangeAspect="1"/>
          </p:cNvPicPr>
          <p:nvPr/>
        </p:nvPicPr>
        <p:blipFill rotWithShape="1">
          <a:blip r:embed="rId4"/>
          <a:srcRect l="16304" t="30135" r="40217" b="17037"/>
          <a:stretch/>
        </p:blipFill>
        <p:spPr>
          <a:xfrm>
            <a:off x="6400800" y="1350098"/>
            <a:ext cx="5300870" cy="3867954"/>
          </a:xfrm>
          <a:prstGeom prst="rect">
            <a:avLst/>
          </a:prstGeom>
        </p:spPr>
      </p:pic>
    </p:spTree>
    <p:extLst>
      <p:ext uri="{BB962C8B-B14F-4D97-AF65-F5344CB8AC3E}">
        <p14:creationId xmlns:p14="http://schemas.microsoft.com/office/powerpoint/2010/main" val="1437212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8147-389F-5890-975B-51B05BBD6FE8}"/>
              </a:ext>
            </a:extLst>
          </p:cNvPr>
          <p:cNvSpPr>
            <a:spLocks noGrp="1"/>
          </p:cNvSpPr>
          <p:nvPr>
            <p:ph type="title"/>
          </p:nvPr>
        </p:nvSpPr>
        <p:spPr>
          <a:xfrm>
            <a:off x="490331" y="365125"/>
            <a:ext cx="11211337" cy="562527"/>
          </a:xfrm>
        </p:spPr>
        <p:txBody>
          <a:bodyPr>
            <a:noAutofit/>
          </a:bodyPr>
          <a:lstStyle/>
          <a:p>
            <a:pPr algn="ctr"/>
            <a:r>
              <a:rPr lang="en-US" sz="2400" b="1" i="0" dirty="0">
                <a:solidFill>
                  <a:srgbClr val="000000"/>
                </a:solidFill>
                <a:effectLst/>
                <a:latin typeface="Times New Roman" panose="02020603050405020304" pitchFamily="18" charset="0"/>
                <a:cs typeface="Times New Roman" panose="02020603050405020304" pitchFamily="18" charset="0"/>
              </a:rPr>
              <a:t>Task 2: Identify the columns that have null values and perform the null treatment.</a:t>
            </a:r>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6E6C69D-5AA3-5BCA-D278-5F012F3ADB7A}"/>
              </a:ext>
            </a:extLst>
          </p:cNvPr>
          <p:cNvPicPr>
            <a:picLocks noChangeAspect="1"/>
          </p:cNvPicPr>
          <p:nvPr/>
        </p:nvPicPr>
        <p:blipFill rotWithShape="1">
          <a:blip r:embed="rId2"/>
          <a:srcRect l="16196" t="39731" r="63369" b="8579"/>
          <a:stretch/>
        </p:blipFill>
        <p:spPr>
          <a:xfrm>
            <a:off x="490331" y="1139687"/>
            <a:ext cx="2822712" cy="5353188"/>
          </a:xfrm>
          <a:prstGeom prst="rect">
            <a:avLst/>
          </a:prstGeom>
        </p:spPr>
      </p:pic>
      <p:pic>
        <p:nvPicPr>
          <p:cNvPr id="7" name="Picture 6">
            <a:extLst>
              <a:ext uri="{FF2B5EF4-FFF2-40B4-BE49-F238E27FC236}">
                <a16:creationId xmlns:a16="http://schemas.microsoft.com/office/drawing/2014/main" id="{7536A5D7-B347-A13E-F580-B7FC3B675FF8}"/>
              </a:ext>
            </a:extLst>
          </p:cNvPr>
          <p:cNvPicPr>
            <a:picLocks noChangeAspect="1"/>
          </p:cNvPicPr>
          <p:nvPr/>
        </p:nvPicPr>
        <p:blipFill rotWithShape="1">
          <a:blip r:embed="rId3"/>
          <a:srcRect l="15870" t="39994" r="63913" b="7419"/>
          <a:stretch/>
        </p:blipFill>
        <p:spPr>
          <a:xfrm>
            <a:off x="3458817" y="1046922"/>
            <a:ext cx="2464906" cy="3604591"/>
          </a:xfrm>
          <a:prstGeom prst="rect">
            <a:avLst/>
          </a:prstGeom>
        </p:spPr>
      </p:pic>
      <p:pic>
        <p:nvPicPr>
          <p:cNvPr id="9" name="Picture 8">
            <a:extLst>
              <a:ext uri="{FF2B5EF4-FFF2-40B4-BE49-F238E27FC236}">
                <a16:creationId xmlns:a16="http://schemas.microsoft.com/office/drawing/2014/main" id="{610E936B-A59F-49CD-57C4-17892190D954}"/>
              </a:ext>
            </a:extLst>
          </p:cNvPr>
          <p:cNvPicPr>
            <a:picLocks noChangeAspect="1"/>
          </p:cNvPicPr>
          <p:nvPr/>
        </p:nvPicPr>
        <p:blipFill rotWithShape="1">
          <a:blip r:embed="rId4"/>
          <a:srcRect l="16304" t="58167" r="53913" b="8773"/>
          <a:stretch/>
        </p:blipFill>
        <p:spPr>
          <a:xfrm>
            <a:off x="6069497" y="1046921"/>
            <a:ext cx="5632172" cy="3604591"/>
          </a:xfrm>
          <a:prstGeom prst="rect">
            <a:avLst/>
          </a:prstGeom>
        </p:spPr>
      </p:pic>
      <p:sp>
        <p:nvSpPr>
          <p:cNvPr id="10" name="TextBox 9">
            <a:extLst>
              <a:ext uri="{FF2B5EF4-FFF2-40B4-BE49-F238E27FC236}">
                <a16:creationId xmlns:a16="http://schemas.microsoft.com/office/drawing/2014/main" id="{524FC3DE-9699-5050-B32E-B39225889926}"/>
              </a:ext>
            </a:extLst>
          </p:cNvPr>
          <p:cNvSpPr txBox="1"/>
          <p:nvPr/>
        </p:nvSpPr>
        <p:spPr>
          <a:xfrm>
            <a:off x="3485322" y="5372243"/>
            <a:ext cx="8123582" cy="646331"/>
          </a:xfrm>
          <a:prstGeom prst="rect">
            <a:avLst/>
          </a:prstGeom>
          <a:noFill/>
          <a:ln w="3175">
            <a:solidFill>
              <a:schemeClr val="tx1"/>
            </a:solidFill>
          </a:ln>
        </p:spPr>
        <p:txBody>
          <a:bodyPr wrap="square" rtlCol="0">
            <a:spAutoFit/>
          </a:bodyPr>
          <a:lstStyle/>
          <a:p>
            <a:r>
              <a:rPr lang="en-US" b="1" dirty="0">
                <a:latin typeface="Times New Roman" panose="02020603050405020304" pitchFamily="18" charset="0"/>
                <a:cs typeface="Times New Roman" panose="02020603050405020304" pitchFamily="18" charset="0"/>
              </a:rPr>
              <a:t>Conclusion: In homepage and tagline have null value. Using </a:t>
            </a:r>
            <a:r>
              <a:rPr lang="en-US" b="1" dirty="0" err="1">
                <a:latin typeface="Times New Roman" panose="02020603050405020304" pitchFamily="18" charset="0"/>
                <a:cs typeface="Times New Roman" panose="02020603050405020304" pitchFamily="18" charset="0"/>
              </a:rPr>
              <a:t>fillna</a:t>
            </a:r>
            <a:r>
              <a:rPr lang="en-US" b="1" dirty="0">
                <a:latin typeface="Times New Roman" panose="02020603050405020304" pitchFamily="18" charset="0"/>
                <a:cs typeface="Times New Roman" panose="02020603050405020304" pitchFamily="18" charset="0"/>
              </a:rPr>
              <a:t>() to fill null value and </a:t>
            </a:r>
            <a:r>
              <a:rPr lang="en-US" b="1" dirty="0" err="1">
                <a:latin typeface="Times New Roman" panose="02020603050405020304" pitchFamily="18" charset="0"/>
                <a:cs typeface="Times New Roman" panose="02020603050405020304" pitchFamily="18" charset="0"/>
              </a:rPr>
              <a:t>dropna</a:t>
            </a:r>
            <a:r>
              <a:rPr lang="en-US" b="1" dirty="0">
                <a:latin typeface="Times New Roman" panose="02020603050405020304" pitchFamily="18" charset="0"/>
                <a:cs typeface="Times New Roman" panose="02020603050405020304" pitchFamily="18" charset="0"/>
              </a:rPr>
              <a:t>() using drop the records.</a:t>
            </a:r>
          </a:p>
        </p:txBody>
      </p:sp>
    </p:spTree>
    <p:extLst>
      <p:ext uri="{BB962C8B-B14F-4D97-AF65-F5344CB8AC3E}">
        <p14:creationId xmlns:p14="http://schemas.microsoft.com/office/powerpoint/2010/main" val="337460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AAC1-3DBD-EBF2-BFC3-E1BBDE6E486A}"/>
              </a:ext>
            </a:extLst>
          </p:cNvPr>
          <p:cNvSpPr>
            <a:spLocks noGrp="1"/>
          </p:cNvSpPr>
          <p:nvPr>
            <p:ph type="title"/>
          </p:nvPr>
        </p:nvSpPr>
        <p:spPr>
          <a:xfrm>
            <a:off x="838200" y="365125"/>
            <a:ext cx="10515600" cy="695049"/>
          </a:xfrm>
        </p:spPr>
        <p:txBody>
          <a:bodyPr>
            <a:normAutofit/>
          </a:bodyPr>
          <a:lstStyle/>
          <a:p>
            <a:r>
              <a:rPr lang="en-US" sz="2400" b="1" i="0" dirty="0">
                <a:solidFill>
                  <a:srgbClr val="000000"/>
                </a:solidFill>
                <a:effectLst/>
                <a:latin typeface="Times New Roman" panose="02020603050405020304" pitchFamily="18" charset="0"/>
                <a:cs typeface="Times New Roman" panose="02020603050405020304" pitchFamily="18" charset="0"/>
              </a:rPr>
              <a:t>Task 3: Display the movie categories that have a budget greater than $220000</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386871E-A7E2-BEC1-FAEB-0427C049E87F}"/>
              </a:ext>
            </a:extLst>
          </p:cNvPr>
          <p:cNvSpPr txBox="1"/>
          <p:nvPr/>
        </p:nvSpPr>
        <p:spPr>
          <a:xfrm>
            <a:off x="1142999" y="5917270"/>
            <a:ext cx="10515599" cy="369332"/>
          </a:xfrm>
          <a:prstGeom prst="rect">
            <a:avLst/>
          </a:prstGeom>
          <a:noFill/>
          <a:ln w="3175">
            <a:solidFill>
              <a:schemeClr val="tx1"/>
            </a:solidFill>
          </a:ln>
        </p:spPr>
        <p:txBody>
          <a:bodyPr wrap="square" rtlCol="0">
            <a:spAutoFit/>
          </a:bodyPr>
          <a:lstStyle/>
          <a:p>
            <a:r>
              <a:rPr lang="en-US" b="1" i="0" dirty="0">
                <a:solidFill>
                  <a:srgbClr val="000000"/>
                </a:solidFill>
                <a:effectLst/>
                <a:latin typeface="Times New Roman" panose="02020603050405020304" pitchFamily="18" charset="0"/>
                <a:cs typeface="Times New Roman" panose="02020603050405020304" pitchFamily="18" charset="0"/>
              </a:rPr>
              <a:t>Conclusion: 3686 movies categories have a budget greater than $220000</a:t>
            </a:r>
            <a:endParaRPr lang="en-US"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D7C6981-DBD8-1528-28AE-1243C8EC2B54}"/>
              </a:ext>
            </a:extLst>
          </p:cNvPr>
          <p:cNvPicPr>
            <a:picLocks noChangeAspect="1"/>
          </p:cNvPicPr>
          <p:nvPr/>
        </p:nvPicPr>
        <p:blipFill rotWithShape="1">
          <a:blip r:embed="rId2"/>
          <a:srcRect l="16196" t="50000" r="50000" b="12445"/>
          <a:stretch/>
        </p:blipFill>
        <p:spPr>
          <a:xfrm>
            <a:off x="980660" y="1361661"/>
            <a:ext cx="10373138" cy="4363278"/>
          </a:xfrm>
          <a:prstGeom prst="rect">
            <a:avLst/>
          </a:prstGeom>
        </p:spPr>
      </p:pic>
    </p:spTree>
    <p:extLst>
      <p:ext uri="{BB962C8B-B14F-4D97-AF65-F5344CB8AC3E}">
        <p14:creationId xmlns:p14="http://schemas.microsoft.com/office/powerpoint/2010/main" val="218215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AAC1-3DBD-EBF2-BFC3-E1BBDE6E486A}"/>
              </a:ext>
            </a:extLst>
          </p:cNvPr>
          <p:cNvSpPr>
            <a:spLocks noGrp="1"/>
          </p:cNvSpPr>
          <p:nvPr>
            <p:ph type="title"/>
          </p:nvPr>
        </p:nvSpPr>
        <p:spPr>
          <a:xfrm>
            <a:off x="838199" y="365125"/>
            <a:ext cx="11009243" cy="695049"/>
          </a:xfrm>
        </p:spPr>
        <p:txBody>
          <a:bodyPr>
            <a:noAutofit/>
          </a:bodyPr>
          <a:lstStyle/>
          <a:p>
            <a:r>
              <a:rPr lang="en-US" sz="2400" b="1" i="0" dirty="0">
                <a:solidFill>
                  <a:srgbClr val="000000"/>
                </a:solidFill>
                <a:effectLst/>
                <a:latin typeface="Times New Roman" panose="02020603050405020304" pitchFamily="18" charset="0"/>
                <a:cs typeface="Times New Roman" panose="02020603050405020304" pitchFamily="18" charset="0"/>
              </a:rPr>
              <a:t>Task 4: Display the movie categories where the revenue is greater than $961000000</a:t>
            </a:r>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27B67B8-47E9-42A7-0CE2-4422D7E7CD2F}"/>
              </a:ext>
            </a:extLst>
          </p:cNvPr>
          <p:cNvSpPr txBox="1"/>
          <p:nvPr/>
        </p:nvSpPr>
        <p:spPr>
          <a:xfrm>
            <a:off x="1142999" y="5917270"/>
            <a:ext cx="10515599" cy="369332"/>
          </a:xfrm>
          <a:prstGeom prst="rect">
            <a:avLst/>
          </a:prstGeom>
          <a:noFill/>
          <a:ln w="3175">
            <a:solidFill>
              <a:schemeClr val="tx1"/>
            </a:solidFill>
          </a:ln>
        </p:spPr>
        <p:txBody>
          <a:bodyPr wrap="square" rtlCol="0">
            <a:spAutoFit/>
          </a:bodyPr>
          <a:lstStyle/>
          <a:p>
            <a:r>
              <a:rPr lang="en-US" b="1" i="0" dirty="0">
                <a:solidFill>
                  <a:srgbClr val="000000"/>
                </a:solidFill>
                <a:effectLst/>
                <a:latin typeface="Times New Roman" panose="02020603050405020304" pitchFamily="18" charset="0"/>
                <a:cs typeface="Times New Roman" panose="02020603050405020304" pitchFamily="18" charset="0"/>
              </a:rPr>
              <a:t>Conclusion: only 25 movies categories have a budget greater than $961000000</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D0F96DA-136E-6F82-5BA9-7A107B95070B}"/>
              </a:ext>
            </a:extLst>
          </p:cNvPr>
          <p:cNvPicPr>
            <a:picLocks noChangeAspect="1"/>
          </p:cNvPicPr>
          <p:nvPr/>
        </p:nvPicPr>
        <p:blipFill rotWithShape="1">
          <a:blip r:embed="rId2"/>
          <a:srcRect l="16631" t="27041" r="52065" b="8312"/>
          <a:stretch/>
        </p:blipFill>
        <p:spPr>
          <a:xfrm>
            <a:off x="1143000" y="1136374"/>
            <a:ext cx="8663610" cy="4431298"/>
          </a:xfrm>
          <a:prstGeom prst="rect">
            <a:avLst/>
          </a:prstGeom>
        </p:spPr>
      </p:pic>
    </p:spTree>
    <p:extLst>
      <p:ext uri="{BB962C8B-B14F-4D97-AF65-F5344CB8AC3E}">
        <p14:creationId xmlns:p14="http://schemas.microsoft.com/office/powerpoint/2010/main" val="3586312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AAC1-3DBD-EBF2-BFC3-E1BBDE6E486A}"/>
              </a:ext>
            </a:extLst>
          </p:cNvPr>
          <p:cNvSpPr>
            <a:spLocks noGrp="1"/>
          </p:cNvSpPr>
          <p:nvPr>
            <p:ph type="title"/>
          </p:nvPr>
        </p:nvSpPr>
        <p:spPr>
          <a:xfrm>
            <a:off x="785190" y="180834"/>
            <a:ext cx="11009243" cy="1211884"/>
          </a:xfrm>
        </p:spPr>
        <p:txBody>
          <a:bodyPr>
            <a:noAutofit/>
          </a:bodyPr>
          <a:lstStyle/>
          <a:p>
            <a:r>
              <a:rPr lang="en-US" sz="2400" b="1" i="0" dirty="0">
                <a:solidFill>
                  <a:srgbClr val="000000"/>
                </a:solidFill>
                <a:effectLst/>
                <a:latin typeface="Times New Roman" panose="02020603050405020304" pitchFamily="18" charset="0"/>
                <a:cs typeface="Times New Roman" panose="02020603050405020304" pitchFamily="18" charset="0"/>
              </a:rPr>
              <a:t>Task 5:In the dataset there are some movies for which the budget and revenue columns have the value 0, which mean unknown values. Remove the rows with value 0 from both the budget and revenue columns.</a:t>
            </a:r>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27B67B8-47E9-42A7-0CE2-4422D7E7CD2F}"/>
              </a:ext>
            </a:extLst>
          </p:cNvPr>
          <p:cNvSpPr txBox="1"/>
          <p:nvPr/>
        </p:nvSpPr>
        <p:spPr>
          <a:xfrm>
            <a:off x="1142999" y="5917270"/>
            <a:ext cx="10515599" cy="369332"/>
          </a:xfrm>
          <a:prstGeom prst="rect">
            <a:avLst/>
          </a:prstGeom>
          <a:noFill/>
          <a:ln w="3175">
            <a:solidFill>
              <a:schemeClr val="tx1"/>
            </a:solidFill>
          </a:ln>
        </p:spPr>
        <p:txBody>
          <a:bodyPr wrap="square" rtlCol="0">
            <a:spAutoFit/>
          </a:bodyPr>
          <a:lstStyle/>
          <a:p>
            <a:r>
              <a:rPr lang="en-US" b="1" i="0" dirty="0">
                <a:solidFill>
                  <a:srgbClr val="000000"/>
                </a:solidFill>
                <a:effectLst/>
                <a:latin typeface="Helvetica Neue"/>
              </a:rPr>
              <a:t>Conclusion: 3229 rows and 22 columns with new </a:t>
            </a:r>
            <a:r>
              <a:rPr lang="en-US" b="1" i="0" dirty="0" err="1">
                <a:solidFill>
                  <a:srgbClr val="000000"/>
                </a:solidFill>
                <a:effectLst/>
                <a:latin typeface="Helvetica Neue"/>
              </a:rPr>
              <a:t>dataframe</a:t>
            </a:r>
            <a:r>
              <a:rPr lang="en-US" b="1" i="0" dirty="0">
                <a:solidFill>
                  <a:srgbClr val="000000"/>
                </a:solidFill>
                <a:effectLst/>
                <a:latin typeface="Helvetica Neue"/>
              </a:rPr>
              <a:t>.</a:t>
            </a:r>
            <a:endParaRPr lang="en-US" b="1" dirty="0"/>
          </a:p>
        </p:txBody>
      </p:sp>
      <p:pic>
        <p:nvPicPr>
          <p:cNvPr id="6" name="Picture 5">
            <a:extLst>
              <a:ext uri="{FF2B5EF4-FFF2-40B4-BE49-F238E27FC236}">
                <a16:creationId xmlns:a16="http://schemas.microsoft.com/office/drawing/2014/main" id="{A6D42011-20DC-1807-E982-6111D5A6871B}"/>
              </a:ext>
            </a:extLst>
          </p:cNvPr>
          <p:cNvPicPr>
            <a:picLocks noChangeAspect="1"/>
          </p:cNvPicPr>
          <p:nvPr/>
        </p:nvPicPr>
        <p:blipFill rotWithShape="1">
          <a:blip r:embed="rId2"/>
          <a:srcRect l="12716" t="36129" r="9376" b="13699"/>
          <a:stretch/>
        </p:blipFill>
        <p:spPr>
          <a:xfrm>
            <a:off x="1346751" y="1603513"/>
            <a:ext cx="9997109" cy="4094922"/>
          </a:xfrm>
          <a:prstGeom prst="rect">
            <a:avLst/>
          </a:prstGeom>
        </p:spPr>
      </p:pic>
    </p:spTree>
    <p:extLst>
      <p:ext uri="{BB962C8B-B14F-4D97-AF65-F5344CB8AC3E}">
        <p14:creationId xmlns:p14="http://schemas.microsoft.com/office/powerpoint/2010/main" val="301467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1AAC1-3DBD-EBF2-BFC3-E1BBDE6E486A}"/>
              </a:ext>
            </a:extLst>
          </p:cNvPr>
          <p:cNvSpPr>
            <a:spLocks noGrp="1"/>
          </p:cNvSpPr>
          <p:nvPr>
            <p:ph type="title"/>
          </p:nvPr>
        </p:nvSpPr>
        <p:spPr>
          <a:xfrm>
            <a:off x="785190" y="180834"/>
            <a:ext cx="11009243" cy="1211884"/>
          </a:xfrm>
        </p:spPr>
        <p:txBody>
          <a:bodyPr>
            <a:noAutofit/>
          </a:bodyPr>
          <a:lstStyle/>
          <a:p>
            <a:r>
              <a:rPr lang="en-US" sz="2400" b="1" i="0" dirty="0">
                <a:solidFill>
                  <a:srgbClr val="000000"/>
                </a:solidFill>
                <a:effectLst/>
                <a:latin typeface="Times New Roman" panose="02020603050405020304" pitchFamily="18" charset="0"/>
                <a:cs typeface="Times New Roman" panose="02020603050405020304" pitchFamily="18" charset="0"/>
              </a:rPr>
              <a:t>Task 6:List the top 10 movies with the highest revenues and the top 10 movies with the least budget.</a:t>
            </a:r>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27B67B8-47E9-42A7-0CE2-4422D7E7CD2F}"/>
              </a:ext>
            </a:extLst>
          </p:cNvPr>
          <p:cNvSpPr txBox="1"/>
          <p:nvPr/>
        </p:nvSpPr>
        <p:spPr>
          <a:xfrm>
            <a:off x="1142999" y="5917270"/>
            <a:ext cx="10515599" cy="646331"/>
          </a:xfrm>
          <a:prstGeom prst="rect">
            <a:avLst/>
          </a:prstGeom>
          <a:noFill/>
          <a:ln w="3175">
            <a:solidFill>
              <a:schemeClr val="tx1"/>
            </a:solidFill>
          </a:ln>
        </p:spPr>
        <p:txBody>
          <a:bodyPr wrap="square" rtlCol="0">
            <a:spAutoFit/>
          </a:bodyPr>
          <a:lstStyle/>
          <a:p>
            <a:r>
              <a:rPr lang="en-US" b="1" i="0" dirty="0">
                <a:solidFill>
                  <a:srgbClr val="000000"/>
                </a:solidFill>
                <a:effectLst/>
                <a:latin typeface="Times New Roman" panose="02020603050405020304" pitchFamily="18" charset="0"/>
                <a:cs typeface="Times New Roman" panose="02020603050405020304" pitchFamily="18" charset="0"/>
              </a:rPr>
              <a:t>Conclusion: Avatar, Titanic</a:t>
            </a:r>
            <a:r>
              <a:rPr lang="en-US" b="1" dirty="0">
                <a:solidFill>
                  <a:srgbClr val="000000"/>
                </a:solidFill>
                <a:latin typeface="Times New Roman" panose="02020603050405020304" pitchFamily="18" charset="0"/>
                <a:cs typeface="Times New Roman" panose="02020603050405020304" pitchFamily="18" charset="0"/>
              </a:rPr>
              <a:t>, The Avengers</a:t>
            </a:r>
            <a:r>
              <a:rPr lang="en-US" b="1" i="0" dirty="0">
                <a:solidFill>
                  <a:srgbClr val="000000"/>
                </a:solidFill>
                <a:effectLst/>
                <a:latin typeface="Times New Roman" panose="02020603050405020304" pitchFamily="18" charset="0"/>
                <a:cs typeface="Times New Roman" panose="02020603050405020304" pitchFamily="18" charset="0"/>
              </a:rPr>
              <a:t> movies generated high revenue and modern, A farewell to arms, split second movies make in low budget.</a:t>
            </a:r>
            <a:endParaRPr lang="en-US"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BA29CF6-D7EE-FEAD-331A-5AFBF3AC0343}"/>
              </a:ext>
            </a:extLst>
          </p:cNvPr>
          <p:cNvPicPr>
            <a:picLocks noChangeAspect="1"/>
          </p:cNvPicPr>
          <p:nvPr/>
        </p:nvPicPr>
        <p:blipFill rotWithShape="1">
          <a:blip r:embed="rId2"/>
          <a:srcRect l="16522" t="43282" r="50000" b="8312"/>
          <a:stretch/>
        </p:blipFill>
        <p:spPr>
          <a:xfrm>
            <a:off x="785190" y="1392718"/>
            <a:ext cx="4701210" cy="4226204"/>
          </a:xfrm>
          <a:prstGeom prst="rect">
            <a:avLst/>
          </a:prstGeom>
        </p:spPr>
      </p:pic>
      <p:pic>
        <p:nvPicPr>
          <p:cNvPr id="10" name="Picture 9">
            <a:extLst>
              <a:ext uri="{FF2B5EF4-FFF2-40B4-BE49-F238E27FC236}">
                <a16:creationId xmlns:a16="http://schemas.microsoft.com/office/drawing/2014/main" id="{95C317F6-ADDF-0F01-EE8F-4C1AB153FB7C}"/>
              </a:ext>
            </a:extLst>
          </p:cNvPr>
          <p:cNvPicPr>
            <a:picLocks noChangeAspect="1"/>
          </p:cNvPicPr>
          <p:nvPr/>
        </p:nvPicPr>
        <p:blipFill rotWithShape="1">
          <a:blip r:embed="rId3"/>
          <a:srcRect l="16522" t="42122" r="52717" b="9932"/>
          <a:stretch/>
        </p:blipFill>
        <p:spPr>
          <a:xfrm>
            <a:off x="5830956" y="1392718"/>
            <a:ext cx="4701210" cy="4119787"/>
          </a:xfrm>
          <a:prstGeom prst="rect">
            <a:avLst/>
          </a:prstGeom>
        </p:spPr>
      </p:pic>
    </p:spTree>
    <p:extLst>
      <p:ext uri="{BB962C8B-B14F-4D97-AF65-F5344CB8AC3E}">
        <p14:creationId xmlns:p14="http://schemas.microsoft.com/office/powerpoint/2010/main" val="17407637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AD249-BF80-48EF-9AFB-36A11BCDC2CE}">
  <ds:schemaRefs>
    <ds:schemaRef ds:uri="http://schemas.microsoft.com/sharepoint/v3/contenttype/forms"/>
  </ds:schemaRefs>
</ds:datastoreItem>
</file>

<file path=customXml/itemProps2.xml><?xml version="1.0" encoding="utf-8"?>
<ds:datastoreItem xmlns:ds="http://schemas.openxmlformats.org/officeDocument/2006/customXml" ds:itemID="{6F4F4D41-822D-40F2-A7AC-E4E6CB36CA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A59D56-2157-4202-9D02-F44E447A2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1471</TotalTime>
  <Words>847</Words>
  <Application>Microsoft Office PowerPoint</Application>
  <PresentationFormat>Widescreen</PresentationFormat>
  <Paragraphs>47</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Helvetica Neue</vt:lpstr>
      <vt:lpstr>Times New Roman</vt:lpstr>
      <vt:lpstr>Office Theme</vt:lpstr>
      <vt:lpstr>Capstone Project-python</vt:lpstr>
      <vt:lpstr>TMDB Movie </vt:lpstr>
      <vt:lpstr>Objective</vt:lpstr>
      <vt:lpstr>Task 1: Load the movie dataset in the python notebook. display the numbers of rows and columns in the dataset. Display the title and genres of the first 50 movies from the dataset.</vt:lpstr>
      <vt:lpstr>Task 2: Identify the columns that have null values and perform the null treatment.</vt:lpstr>
      <vt:lpstr>Task 3: Display the movie categories that have a budget greater than $220000</vt:lpstr>
      <vt:lpstr>Task 4: Display the movie categories where the revenue is greater than $961000000</vt:lpstr>
      <vt:lpstr>Task 5:In the dataset there are some movies for which the budget and revenue columns have the value 0, which mean unknown values. Remove the rows with value 0 from both the budget and revenue columns.</vt:lpstr>
      <vt:lpstr>Task 6:List the top 10 movies with the highest revenues and the top 10 movies with the least budget.</vt:lpstr>
      <vt:lpstr>Task 7: How are popularities of movies related with the movie budgets?Are they correlated or totally uncorrelated with each other? write the interpretation of your analysis.</vt:lpstr>
      <vt:lpstr>Task 8: Identify and display the names of all production companies along with the number of times they appears in the dataset.</vt:lpstr>
      <vt:lpstr>Task 9: Display the names of the top 25 production companies based on the number of movies by have produced in descending order of the number of movies produced.</vt:lpstr>
      <vt:lpstr>Task 10:sort the data in descending order based on revenue and filter the top 500 movies. find the measures of central tendency for the following columns using the filter data.1.budget, revenue, runtime and perform outlier analysis for above 3 columns using box plots.</vt:lpstr>
      <vt:lpstr>Find Out outlier using Box Plot</vt:lpstr>
      <vt:lpstr>Task 11:Identify and display the names of the movies along with their run times for those movies that have above average runtime, using the data from the previous task.</vt:lpstr>
      <vt:lpstr>Conclusion</vt:lpstr>
      <vt:lpstr>Strategies to Increase Revenue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Project-python</dc:title>
  <dc:creator>bhagyashree more</dc:creator>
  <cp:lastModifiedBy>bhagyashree more</cp:lastModifiedBy>
  <cp:revision>5</cp:revision>
  <dcterms:created xsi:type="dcterms:W3CDTF">2023-09-29T18:11:10Z</dcterms:created>
  <dcterms:modified xsi:type="dcterms:W3CDTF">2023-10-03T04:13:01Z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